
<file path=[Content_Types].xml><?xml version="1.0" encoding="utf-8"?>
<Types xmlns="http://schemas.openxmlformats.org/package/2006/content-types">
  <Default Extension="png" ContentType="image/png"/>
  <Default Extension="svg" ContentType="image/svg+xml"/>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6"/>
    <p:sldMasterId id="2147483665" r:id="rId7"/>
  </p:sldMasterIdLst>
  <p:notesMasterIdLst>
    <p:notesMasterId r:id="rId28"/>
  </p:notesMasterIdLst>
  <p:sldIdLst>
    <p:sldId id="300" r:id="rId8"/>
    <p:sldId id="323" r:id="rId9"/>
    <p:sldId id="302" r:id="rId10"/>
    <p:sldId id="259" r:id="rId11"/>
    <p:sldId id="303" r:id="rId12"/>
    <p:sldId id="304" r:id="rId13"/>
    <p:sldId id="305" r:id="rId14"/>
    <p:sldId id="320" r:id="rId15"/>
    <p:sldId id="322" r:id="rId16"/>
    <p:sldId id="321" r:id="rId17"/>
    <p:sldId id="317" r:id="rId18"/>
    <p:sldId id="316" r:id="rId19"/>
    <p:sldId id="319" r:id="rId20"/>
    <p:sldId id="331" r:id="rId21"/>
    <p:sldId id="333" r:id="rId22"/>
    <p:sldId id="334" r:id="rId23"/>
    <p:sldId id="336" r:id="rId24"/>
    <p:sldId id="351" r:id="rId25"/>
    <p:sldId id="318" r:id="rId26"/>
    <p:sldId id="315"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982" autoAdjust="0"/>
    <p:restoredTop sz="76391" autoAdjust="0"/>
  </p:normalViewPr>
  <p:slideViewPr>
    <p:cSldViewPr snapToGrid="0">
      <p:cViewPr varScale="1">
        <p:scale>
          <a:sx n="89" d="100"/>
          <a:sy n="89" d="100"/>
        </p:scale>
        <p:origin x="1480" y="52"/>
      </p:cViewPr>
      <p:guideLst/>
    </p:cSldViewPr>
  </p:slid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 Type="http://schemas.openxmlformats.org/officeDocument/2006/relationships/customXml" Target="../customXml/item3.xml"/><Relationship Id="rId21" Type="http://schemas.openxmlformats.org/officeDocument/2006/relationships/slide" Target="slides/slide14.xml"/><Relationship Id="rId7" Type="http://schemas.openxmlformats.org/officeDocument/2006/relationships/slideMaster" Target="slideMasters/slideMaster2.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1.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tableStyles" Target="tableStyles.xml"/><Relationship Id="rId5" Type="http://schemas.openxmlformats.org/officeDocument/2006/relationships/customXml" Target="../customXml/item5.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notesMaster" Target="notesMasters/notesMaster1.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theme" Target="theme/theme1.xml"/><Relationship Id="rId4" Type="http://schemas.openxmlformats.org/officeDocument/2006/relationships/customXml" Target="../customXml/item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A13B17-C506-4D51-BB37-16B365906619}" type="datetimeFigureOut">
              <a:rPr lang="en-US" smtClean="0"/>
              <a:t>1/24/2018</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98D5BB-B127-481F-BC0A-2F77C576BB34}" type="slidenum">
              <a:rPr lang="en-US" smtClean="0"/>
              <a:t>‹#›</a:t>
            </a:fld>
            <a:endParaRPr lang="en-US" dirty="0"/>
          </a:p>
        </p:txBody>
      </p:sp>
    </p:spTree>
    <p:extLst>
      <p:ext uri="{BB962C8B-B14F-4D97-AF65-F5344CB8AC3E}">
        <p14:creationId xmlns:p14="http://schemas.microsoft.com/office/powerpoint/2010/main" val="1979223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194323-46EB-47FD-802B-1151F9FD2B5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52780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10</a:t>
            </a:fld>
            <a:endParaRPr lang="en-US" dirty="0"/>
          </a:p>
        </p:txBody>
      </p:sp>
    </p:spTree>
    <p:extLst>
      <p:ext uri="{BB962C8B-B14F-4D97-AF65-F5344CB8AC3E}">
        <p14:creationId xmlns:p14="http://schemas.microsoft.com/office/powerpoint/2010/main" val="15792833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Sam George, Director of Analytics for Fabrikam</a:t>
            </a:r>
          </a:p>
          <a:p>
            <a:pPr marL="171450" indent="-171450">
              <a:buFont typeface="Arial" panose="020B0604020202020204" pitchFamily="34" charset="0"/>
              <a:buChar char="•"/>
            </a:pPr>
            <a:r>
              <a:rPr lang="en-US" dirty="0"/>
              <a:t>The primary audience is business decision makers and technology decision makers. </a:t>
            </a:r>
          </a:p>
          <a:p>
            <a:pPr marL="171450" indent="-171450">
              <a:buFont typeface="Arial" panose="020B0604020202020204" pitchFamily="34" charset="0"/>
              <a:buChar char="•"/>
            </a:pPr>
            <a:r>
              <a:rPr lang="en-US" dirty="0"/>
              <a:t>Usually we talk to the Infrastructure Managers who report into the CIOs, or to application sponsors (like a VP LOB, CMO) or to those that represent the Business Unit IT or developers that report into application sponsors. </a:t>
            </a:r>
          </a:p>
        </p:txBody>
      </p:sp>
      <p:sp>
        <p:nvSpPr>
          <p:cNvPr id="4" name="Slide Number Placeholder 3"/>
          <p:cNvSpPr>
            <a:spLocks noGrp="1"/>
          </p:cNvSpPr>
          <p:nvPr>
            <p:ph type="sldNum" sz="quarter" idx="10"/>
          </p:nvPr>
        </p:nvSpPr>
        <p:spPr/>
        <p:txBody>
          <a:bodyPr/>
          <a:lstStyle/>
          <a:p>
            <a:fld id="{0998D5BB-B127-481F-BC0A-2F77C576BB34}" type="slidenum">
              <a:rPr lang="en-US" smtClean="0"/>
              <a:t>11</a:t>
            </a:fld>
            <a:endParaRPr lang="en-US" dirty="0"/>
          </a:p>
        </p:txBody>
      </p:sp>
    </p:spTree>
    <p:extLst>
      <p:ext uri="{BB962C8B-B14F-4D97-AF65-F5344CB8AC3E}">
        <p14:creationId xmlns:p14="http://schemas.microsoft.com/office/powerpoint/2010/main" val="6476742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baseline="0" dirty="0">
                <a:solidFill>
                  <a:schemeClr val="tx1"/>
                </a:solidFill>
                <a:latin typeface="+mn-lt"/>
                <a:ea typeface="+mn-ea"/>
                <a:cs typeface="+mn-cs"/>
              </a:rPr>
              <a:t>This preferred solution is just one of many viable options</a:t>
            </a:r>
          </a:p>
          <a:p>
            <a:pPr rtl="0"/>
            <a:endParaRPr lang="en-US" sz="1200" b="0" i="0" u="none" strike="noStrike" kern="1200" baseline="0" dirty="0">
              <a:solidFill>
                <a:schemeClr val="tx1"/>
              </a:solidFill>
              <a:latin typeface="+mn-lt"/>
              <a:ea typeface="+mn-ea"/>
              <a:cs typeface="+mn-cs"/>
            </a:endParaRPr>
          </a:p>
          <a:p>
            <a:pPr rtl="0"/>
            <a:r>
              <a:rPr lang="en-US" sz="1200" b="0" i="0" u="none" strike="noStrike" kern="1200" baseline="0" dirty="0">
                <a:solidFill>
                  <a:schemeClr val="tx1"/>
                </a:solidFill>
                <a:latin typeface="+mn-lt"/>
                <a:ea typeface="+mn-ea"/>
                <a:cs typeface="+mn-cs"/>
              </a:rPr>
              <a:t>From a high-level: </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Messages ingested from Smart Meters via IoT Hub</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Stream Analytics job pulls telemetry messages from IoT Hub</a:t>
            </a:r>
          </a:p>
          <a:p>
            <a:pPr marL="628650" lvl="1"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Hot path data query selects out event telemetry for real-time reporting on Azure Web App</a:t>
            </a:r>
          </a:p>
          <a:p>
            <a:pPr marL="628650" lvl="1"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Cold path data query sends all telemetry to blob storage </a:t>
            </a:r>
          </a:p>
          <a:p>
            <a:pPr marL="171450" lvl="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HDInsight running Spark SQL used to apply the batch computation needed for the reports at scale</a:t>
            </a:r>
          </a:p>
          <a:p>
            <a:pPr marL="171450" lvl="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Store the query-ready results in SQL Database.</a:t>
            </a:r>
          </a:p>
        </p:txBody>
      </p:sp>
      <p:sp>
        <p:nvSpPr>
          <p:cNvPr id="4" name="Slide Number Placeholder 3"/>
          <p:cNvSpPr>
            <a:spLocks noGrp="1"/>
          </p:cNvSpPr>
          <p:nvPr>
            <p:ph type="sldNum" sz="quarter" idx="10"/>
          </p:nvPr>
        </p:nvSpPr>
        <p:spPr/>
        <p:txBody>
          <a:bodyPr/>
          <a:lstStyle/>
          <a:p>
            <a:fld id="{0998D5BB-B127-481F-BC0A-2F77C576BB34}" type="slidenum">
              <a:rPr lang="en-US" smtClean="0"/>
              <a:t>12</a:t>
            </a:fld>
            <a:endParaRPr lang="en-US" dirty="0"/>
          </a:p>
        </p:txBody>
      </p:sp>
    </p:spTree>
    <p:extLst>
      <p:ext uri="{BB962C8B-B14F-4D97-AF65-F5344CB8AC3E}">
        <p14:creationId xmlns:p14="http://schemas.microsoft.com/office/powerpoint/2010/main" val="41792817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1" i="1" u="none" strike="noStrike" kern="1200" baseline="0" dirty="0">
                <a:solidFill>
                  <a:schemeClr val="tx1"/>
                </a:solidFill>
                <a:latin typeface="+mn-lt"/>
                <a:ea typeface="+mn-ea"/>
                <a:cs typeface="+mn-cs"/>
              </a:rPr>
              <a:t>What is the anticipated volume in messages per second and in MB per second that Fabrikam will need to support given their customer base?</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They would need to support 3,333 messages per second and about 0.32 MB per second.</a:t>
            </a:r>
          </a:p>
          <a:p>
            <a:pPr rtl="0"/>
            <a:r>
              <a:rPr lang="en-US" sz="1200" b="0" i="0" u="none" strike="noStrike" kern="1200" baseline="0" dirty="0">
                <a:solidFill>
                  <a:schemeClr val="tx1"/>
                </a:solidFill>
                <a:latin typeface="+mn-lt"/>
                <a:ea typeface="+mn-ea"/>
                <a:cs typeface="+mn-cs"/>
              </a:rPr>
              <a:t> </a:t>
            </a:r>
          </a:p>
          <a:p>
            <a:pPr rtl="0"/>
            <a:r>
              <a:rPr lang="en-US" sz="1200" b="1" i="1" u="none" strike="noStrike" kern="1200" baseline="0" dirty="0">
                <a:solidFill>
                  <a:schemeClr val="tx1"/>
                </a:solidFill>
                <a:latin typeface="+mn-lt"/>
                <a:ea typeface="+mn-ea"/>
                <a:cs typeface="+mn-cs"/>
              </a:rPr>
              <a:t>How would you propose they ingest that quantity of messages? What Azure Service would you recommend and why? At what initial scale?</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IoT Hub or Event Hubs. </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IoT Hub preferred as it provides requested cloud to device support. Would require a single IoT Hub Unit at S3 scale.</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Event Hubs designed for this scenario, and can scale to support considerably more than what Fabrikam currently needs. They would need at least 4 TUs to support the 3k+ event/second.</a:t>
            </a:r>
          </a:p>
          <a:p>
            <a:pPr marL="171450" indent="-171450" rtl="0">
              <a:buFont typeface="Arial" panose="020B0604020202020204" pitchFamily="34" charset="0"/>
              <a:buChar char="•"/>
            </a:pPr>
            <a:endParaRPr lang="en-US" sz="1200" b="0" i="0" u="none" strike="noStrike" kern="1200" baseline="0" dirty="0">
              <a:solidFill>
                <a:schemeClr val="tx1"/>
              </a:solidFill>
              <a:latin typeface="+mn-lt"/>
              <a:ea typeface="+mn-ea"/>
              <a:cs typeface="+mn-cs"/>
            </a:endParaRPr>
          </a:p>
          <a:p>
            <a:pPr marL="0" indent="0" rtl="0">
              <a:buFont typeface="Arial" panose="020B0604020202020204" pitchFamily="34" charset="0"/>
              <a:buNone/>
            </a:pPr>
            <a:r>
              <a:rPr lang="en-US" sz="1200" b="1" i="1" u="none" strike="noStrike" kern="1200" baseline="0" dirty="0">
                <a:solidFill>
                  <a:schemeClr val="tx1"/>
                </a:solidFill>
                <a:latin typeface="+mn-lt"/>
                <a:ea typeface="+mn-ea"/>
                <a:cs typeface="+mn-cs"/>
              </a:rPr>
              <a:t>What protocol would they use in sending telemetry from the devices to the service used for ingest?</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HTTPS POST, via AMQP, AMQP over WebSockets, MQTT    </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http(s)://{IoTHubHostName}.azure-devices.net/devices/{deviceId}/events </a:t>
            </a:r>
          </a:p>
          <a:p>
            <a:pPr marL="0" indent="0" rtl="0">
              <a:buFont typeface="Arial" panose="020B0604020202020204" pitchFamily="34" charset="0"/>
              <a:buNone/>
            </a:pPr>
            <a:r>
              <a:rPr lang="en-US" sz="1200" b="0" i="0" u="none" strike="noStrike" kern="1200" baseline="0" dirty="0">
                <a:solidFill>
                  <a:schemeClr val="tx1"/>
                </a:solidFill>
                <a:latin typeface="+mn-lt"/>
                <a:ea typeface="+mn-ea"/>
                <a:cs typeface="+mn-cs"/>
              </a:rPr>
              <a:t> </a:t>
            </a:r>
          </a:p>
          <a:p>
            <a:pPr marL="0" indent="0" rtl="0">
              <a:buFont typeface="Arial" panose="020B0604020202020204" pitchFamily="34" charset="0"/>
              <a:buNone/>
            </a:pPr>
            <a:r>
              <a:rPr lang="en-US" sz="1200" b="1" i="1" u="none" strike="noStrike" kern="1200" baseline="0" dirty="0">
                <a:solidFill>
                  <a:schemeClr val="tx1"/>
                </a:solidFill>
                <a:latin typeface="+mn-lt"/>
                <a:ea typeface="+mn-ea"/>
                <a:cs typeface="+mn-cs"/>
              </a:rPr>
              <a:t>What is the format of the message sent to your ingest endpoint?</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JSON encoded string (HTTP)</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Binary (other protocols) </a:t>
            </a:r>
          </a:p>
          <a:p>
            <a:pPr marL="0" indent="0" rtl="0">
              <a:buFont typeface="Arial" panose="020B0604020202020204" pitchFamily="34" charset="0"/>
              <a:buNone/>
            </a:pPr>
            <a:endParaRPr lang="en-US" sz="1200" b="0" i="0" u="none" strike="noStrike" kern="1200" baseline="0" dirty="0">
              <a:solidFill>
                <a:schemeClr val="tx1"/>
              </a:solidFill>
              <a:latin typeface="+mn-lt"/>
              <a:ea typeface="+mn-ea"/>
              <a:cs typeface="+mn-cs"/>
            </a:endParaRPr>
          </a:p>
          <a:p>
            <a:pPr rtl="0"/>
            <a:endParaRPr lang="en-US" sz="12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13</a:t>
            </a:fld>
            <a:endParaRPr lang="en-US" dirty="0"/>
          </a:p>
        </p:txBody>
      </p:sp>
    </p:spTree>
    <p:extLst>
      <p:ext uri="{BB962C8B-B14F-4D97-AF65-F5344CB8AC3E}">
        <p14:creationId xmlns:p14="http://schemas.microsoft.com/office/powerpoint/2010/main" val="41158326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1" dirty="0"/>
              <a:t>Keeping the Azure service you selected for ingest of telemetry data from the smart meters in mind, diagram how Fabrikam should handle the following three flows related to the provisioning of new smart meters at a customer site: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Create device identity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Devices should be registered in IoT Hub identity registry, and set to disabled.</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Device metadata (model, supported commands, etc.) should be captured in a separate database.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Install device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Devices should be installed, powered up, and connected to the network.</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Activate device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Devices set to enabled to allow connection.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Metadata is updated to reflect customer and location.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p>
        </p:txBody>
      </p:sp>
      <p:sp>
        <p:nvSpPr>
          <p:cNvPr id="4" name="Slide Number Placeholder 3"/>
          <p:cNvSpPr>
            <a:spLocks noGrp="1"/>
          </p:cNvSpPr>
          <p:nvPr>
            <p:ph type="sldNum" sz="quarter" idx="10"/>
          </p:nvPr>
        </p:nvSpPr>
        <p:spPr/>
        <p:txBody>
          <a:bodyPr/>
          <a:lstStyle/>
          <a:p>
            <a:fld id="{0998D5BB-B127-481F-BC0A-2F77C576BB34}" type="slidenum">
              <a:rPr lang="en-US" smtClean="0"/>
              <a:t>14</a:t>
            </a:fld>
            <a:endParaRPr lang="en-US" dirty="0"/>
          </a:p>
        </p:txBody>
      </p:sp>
    </p:spTree>
    <p:extLst>
      <p:ext uri="{BB962C8B-B14F-4D97-AF65-F5344CB8AC3E}">
        <p14:creationId xmlns:p14="http://schemas.microsoft.com/office/powerpoint/2010/main" val="41482737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dirty="0"/>
              <a:t>How would you select out the “hot” data? Choosing between the stream processing options, Azure Stream Analytics and Storm on HDInsight, which would you recommend for this scenario and why?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In this scenario, Azure Stream Analytics and Storm can both perform the necessary window computations and write the output to SQL DB.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A primary consideration is the effort required. In the case of Stream Analytics, Fabrikam need only author a query using the Stream Analytics Query Language, but for Storm, they would need to author a topology and deploy a Java JAR (or a topology built using SCP.NET using C#).</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Another is Stream Analytics is restrictive on formats of input data: must be UTF8 encoded JSON/CSV or Avro, must be well formed, no support for custom handling logic, no access to message headers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Other Options: Web Job running EventProcessorHost, HDInsight with Spark Streaming</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dirty="0"/>
          </a:p>
          <a:p>
            <a:pPr defTabSz="914554"/>
            <a:r>
              <a:rPr lang="en-US" b="1" i="1" dirty="0">
                <a:solidFill>
                  <a:srgbClr val="FFFFFF"/>
                </a:solidFill>
                <a:cs typeface="Segoe UI" panose="020B0502040204020203" pitchFamily="34" charset="0"/>
              </a:rPr>
              <a:t>Explain how you could build the solution using Azure Stream Analytics. What type of window would you use? What does your query look like? </a:t>
            </a: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Use a tumbling window with 5 minutes duration. The query would look similar to the following: </a:t>
            </a:r>
          </a:p>
          <a:p>
            <a:pPr lvl="1" defTabSz="914554"/>
            <a:r>
              <a:rPr lang="en-US" i="1" dirty="0">
                <a:solidFill>
                  <a:srgbClr val="FFFFFF"/>
                </a:solidFill>
                <a:cs typeface="Segoe UI" panose="020B0502040204020203" pitchFamily="34" charset="0"/>
              </a:rPr>
              <a:t>SELECT AVG(EnergyUsed) AS Average, DeviceId</a:t>
            </a:r>
          </a:p>
          <a:p>
            <a:pPr lvl="1" defTabSz="914554"/>
            <a:r>
              <a:rPr lang="en-US" i="1" dirty="0">
                <a:solidFill>
                  <a:srgbClr val="FFFFFF"/>
                </a:solidFill>
                <a:cs typeface="Segoe UI" panose="020B0502040204020203" pitchFamily="34" charset="0"/>
              </a:rPr>
              <a:t>FROM Input1</a:t>
            </a:r>
          </a:p>
          <a:p>
            <a:pPr lvl="1" defTabSz="914554"/>
            <a:r>
              <a:rPr lang="en-US" i="1" dirty="0">
                <a:solidFill>
                  <a:srgbClr val="FFFFFF"/>
                </a:solidFill>
                <a:cs typeface="Segoe UI" panose="020B0502040204020203" pitchFamily="34" charset="0"/>
              </a:rPr>
              <a:t>GROUP BY TumblingWindow(minute, 5), DeviceId </a:t>
            </a:r>
          </a:p>
          <a:p>
            <a:pPr defTabSz="914554"/>
            <a:endParaRPr lang="en-US" dirty="0">
              <a:solidFill>
                <a:srgbClr val="FFFFFF"/>
              </a:solidFill>
              <a:cs typeface="Segoe UI" panose="020B0502040204020203" pitchFamily="34" charset="0"/>
            </a:endParaRPr>
          </a:p>
          <a:p>
            <a:pPr defTabSz="914554"/>
            <a:r>
              <a:rPr lang="en-US" b="1" i="1" dirty="0">
                <a:solidFill>
                  <a:srgbClr val="FFFFFF"/>
                </a:solidFill>
                <a:cs typeface="Segoe UI" panose="020B0502040204020203" pitchFamily="34" charset="0"/>
              </a:rPr>
              <a:t>Explain how you could build the solution using Azure Stream Analytics. How many streaming units would you need? Explain how you calculated this.</a:t>
            </a: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Volume of data flowing thru the Event Hub is ~325KB/s </a:t>
            </a: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Only 1 Streaming Unit (which supports up to 1 MB/s) is required </a:t>
            </a:r>
          </a:p>
          <a:p>
            <a:pPr marL="171450" indent="-171450" defTabSz="914554">
              <a:buFont typeface="Arial" panose="020B0604020202020204" pitchFamily="34" charset="0"/>
              <a:buChar char="•"/>
            </a:pPr>
            <a:endParaRPr lang="en-US" dirty="0">
              <a:solidFill>
                <a:srgbClr val="FFFFFF"/>
              </a:solidFill>
              <a:cs typeface="Segoe UI" panose="020B0502040204020203" pitchFamily="34" charset="0"/>
            </a:endParaRPr>
          </a:p>
          <a:p>
            <a:pPr marL="0" indent="0" defTabSz="914554">
              <a:buFont typeface="Arial" panose="020B0604020202020204" pitchFamily="34" charset="0"/>
              <a:buNone/>
            </a:pPr>
            <a:r>
              <a:rPr lang="en-US" b="1" i="1" dirty="0">
                <a:solidFill>
                  <a:srgbClr val="FFFFFF"/>
                </a:solidFill>
                <a:cs typeface="Segoe UI" panose="020B0502040204020203" pitchFamily="34" charset="0"/>
              </a:rPr>
              <a:t>Explain how you could build the solution using Storm on HDInsight.</a:t>
            </a: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Provision an HDInsight cluster. </a:t>
            </a: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Author a topology project in Java or C# (when using SCP.NET) that uses the EventHubSpout. </a:t>
            </a: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Compile and package the project. </a:t>
            </a: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Manually submit the project using your cluster’s Storm Dashboard. </a:t>
            </a: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Alternately, if developing in Visual Studio using the HDInsight Tools for Visual Studio, right click the project and choose Submit to Storm on HDInsight.</a:t>
            </a:r>
          </a:p>
          <a:p>
            <a:pPr marL="0" indent="0" defTabSz="914554">
              <a:buFont typeface="Arial" panose="020B0604020202020204" pitchFamily="34" charset="0"/>
              <a:buNone/>
            </a:pPr>
            <a:endParaRPr lang="en-US" dirty="0">
              <a:solidFill>
                <a:srgbClr val="FFFFFF"/>
              </a:solidFill>
              <a:cs typeface="Segoe UI" panose="020B0502040204020203" pitchFamily="34" charset="0"/>
            </a:endParaRPr>
          </a:p>
          <a:p>
            <a:pPr marL="0" indent="0" defTabSz="914554">
              <a:buFont typeface="Arial" panose="020B0604020202020204" pitchFamily="34" charset="0"/>
              <a:buNone/>
            </a:pPr>
            <a:r>
              <a:rPr lang="en-US" b="1" i="1" dirty="0">
                <a:solidFill>
                  <a:srgbClr val="FFFFFF"/>
                </a:solidFill>
                <a:cs typeface="Segoe UI" panose="020B0502040204020203" pitchFamily="34" charset="0"/>
              </a:rPr>
              <a:t>Explain how you could build the solution using Storm on HDInsight. How would you store the “hot” data for consumption by the web dashboard? </a:t>
            </a: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If using Stream Analytics -&gt; store the hot data in SQL DB. </a:t>
            </a: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If using Storm -&gt; options broaden to SQL DB or HBase, but SQL DB would still be the preferred option because it would require more development for the Web Dashboard to “join” additional data to the telemetry that is used in the reports (such as friendly device names, labels, etc.).</a:t>
            </a:r>
          </a:p>
          <a:p>
            <a:pPr marL="0" indent="0" defTabSz="914554">
              <a:buFont typeface="Arial" panose="020B0604020202020204" pitchFamily="34" charset="0"/>
              <a:buNone/>
            </a:pPr>
            <a:endParaRPr lang="en-US" dirty="0">
              <a:solidFill>
                <a:srgbClr val="FFFFFF"/>
              </a:solidFill>
              <a:cs typeface="Segoe UI" panose="020B0502040204020203" pitchFamily="34" charset="0"/>
            </a:endParaRPr>
          </a:p>
          <a:p>
            <a:pPr marL="0" indent="0" defTabSz="914554">
              <a:buFont typeface="Arial" panose="020B0604020202020204" pitchFamily="34" charset="0"/>
              <a:buNone/>
            </a:pPr>
            <a:r>
              <a:rPr lang="en-US" b="1" i="1" dirty="0">
                <a:solidFill>
                  <a:srgbClr val="FFFFFF"/>
                </a:solidFill>
                <a:cs typeface="Segoe UI" panose="020B0502040204020203" pitchFamily="34" charset="0"/>
              </a:rPr>
              <a:t>Estimate the write throughput you would require—does your selected store support it?</a:t>
            </a: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When averaged to a 5 minute window per device, the write requirement becomes very low ~0.06 MB/s. SQL DB S0 or higher could easily handle this load.</a:t>
            </a:r>
          </a:p>
          <a:p>
            <a:pPr marL="0" indent="0" defTabSz="914554">
              <a:buFont typeface="Arial" panose="020B0604020202020204" pitchFamily="34" charset="0"/>
              <a:buNone/>
            </a:pPr>
            <a:endParaRPr lang="en-US" dirty="0">
              <a:solidFill>
                <a:srgbClr val="FFFFFF"/>
              </a:solidFill>
              <a:cs typeface="Segoe UI" panose="020B0502040204020203" pitchFamily="34" charset="0"/>
            </a:endParaRPr>
          </a:p>
          <a:p>
            <a:pPr marL="0" indent="0" defTabSz="914554">
              <a:buFont typeface="Arial" panose="020B0604020202020204" pitchFamily="34" charset="0"/>
              <a:buNone/>
            </a:pPr>
            <a:endParaRPr lang="en-US" dirty="0">
              <a:solidFill>
                <a:srgbClr val="FFFFFF"/>
              </a:solidFill>
              <a:cs typeface="Segoe UI" panose="020B0502040204020203" pitchFamily="34" charset="0"/>
            </a:endParaRPr>
          </a:p>
          <a:p>
            <a:pPr marL="0" indent="0" defTabSz="914554">
              <a:buFont typeface="Arial" panose="020B0604020202020204" pitchFamily="34" charset="0"/>
              <a:buNone/>
            </a:pPr>
            <a:endParaRPr lang="en-US" dirty="0">
              <a:solidFill>
                <a:srgbClr val="FFFFFF"/>
              </a:solidFill>
              <a:cs typeface="Segoe UI" panose="020B0502040204020203" pitchFamily="34" charset="0"/>
            </a:endParaRPr>
          </a:p>
          <a:p>
            <a:pPr defTabSz="914554"/>
            <a:endParaRPr lang="en-US" dirty="0">
              <a:solidFill>
                <a:srgbClr val="FFFFFF"/>
              </a:solidFill>
              <a:cs typeface="Segoe UI" panose="020B0502040204020203" pitchFamily="34" charset="0"/>
            </a:endParaRPr>
          </a:p>
          <a:p>
            <a:pPr defTabSz="914554"/>
            <a:endParaRPr lang="en-US" dirty="0">
              <a:solidFill>
                <a:srgbClr val="FFFFFF"/>
              </a:solidFill>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dirty="0"/>
          </a:p>
        </p:txBody>
      </p:sp>
      <p:sp>
        <p:nvSpPr>
          <p:cNvPr id="4" name="Slide Number Placeholder 3"/>
          <p:cNvSpPr>
            <a:spLocks noGrp="1"/>
          </p:cNvSpPr>
          <p:nvPr>
            <p:ph type="sldNum" sz="quarter" idx="10"/>
          </p:nvPr>
        </p:nvSpPr>
        <p:spPr/>
        <p:txBody>
          <a:bodyPr/>
          <a:lstStyle/>
          <a:p>
            <a:fld id="{0998D5BB-B127-481F-BC0A-2F77C576BB34}" type="slidenum">
              <a:rPr lang="en-US" smtClean="0"/>
              <a:t>15</a:t>
            </a:fld>
            <a:endParaRPr lang="en-US" dirty="0"/>
          </a:p>
        </p:txBody>
      </p:sp>
    </p:spTree>
    <p:extLst>
      <p:ext uri="{BB962C8B-B14F-4D97-AF65-F5344CB8AC3E}">
        <p14:creationId xmlns:p14="http://schemas.microsoft.com/office/powerpoint/2010/main" val="37617889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1" dirty="0"/>
              <a:t>How would you structure the output of blobs from your stream-processing component? Draw an example hierarchy.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One approach is to use a hierarchy with the year at the root, followed month, day, and hour. This structure is interpreted by hive when declaring an external table (so the files within the folder do not need to also contain the year, month, day, and hour data).</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year = 2017</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month = 12</a:t>
            </a:r>
          </a:p>
          <a:p>
            <a:pPr marL="1543050" marR="0" lvl="3"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day = 05</a:t>
            </a:r>
          </a:p>
          <a:p>
            <a:pPr marL="2000250" marR="0" lvl="4"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hour = 09</a:t>
            </a:r>
          </a:p>
          <a:p>
            <a:pPr marL="1828800" marR="0" lvl="4"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1" dirty="0"/>
              <a:t>What would you use to query these blob files?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Use a HiveQL on HDInsight, Spark SQL on HDInsight, or Azure SQL Data Warehouse all of which can read from Azure Storage blobs.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1" dirty="0"/>
              <a:t>How would you orchestrate the processing and retain visibility into the status of the data flow? How would you configure this data flow? Be specific on what activities you would use.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By using Azure Data Factory (ADF).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In ADF, you would configure a pipeline that has: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An input dataset that is pointing to blob storage (where the telemetry data lives)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An output dataset that writes the data to SQL Database.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The pipeline itself would consist of a single activity, a Hive activity that executes the Hive query previously defined (and stored in blob storage).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An on-demand HDInsight cluster would be used for computation of the Hive query.</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dirty="0"/>
          </a:p>
        </p:txBody>
      </p:sp>
      <p:sp>
        <p:nvSpPr>
          <p:cNvPr id="4" name="Slide Number Placeholder 3"/>
          <p:cNvSpPr>
            <a:spLocks noGrp="1"/>
          </p:cNvSpPr>
          <p:nvPr>
            <p:ph type="sldNum" sz="quarter" idx="10"/>
          </p:nvPr>
        </p:nvSpPr>
        <p:spPr/>
        <p:txBody>
          <a:bodyPr/>
          <a:lstStyle/>
          <a:p>
            <a:fld id="{0998D5BB-B127-481F-BC0A-2F77C576BB34}" type="slidenum">
              <a:rPr lang="en-US" smtClean="0"/>
              <a:t>16</a:t>
            </a:fld>
            <a:endParaRPr lang="en-US" dirty="0"/>
          </a:p>
        </p:txBody>
      </p:sp>
    </p:spTree>
    <p:extLst>
      <p:ext uri="{BB962C8B-B14F-4D97-AF65-F5344CB8AC3E}">
        <p14:creationId xmlns:p14="http://schemas.microsoft.com/office/powerpoint/2010/main" val="729988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dirty="0"/>
              <a:t>Diagram how commands from the Fabrikam device management website would flow to the target device. Be specific and identify endpoints used and protocols selected.</a:t>
            </a:r>
            <a:endParaRPr lang="en-US" sz="1200" b="0" i="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Messages set via the Fabrikam Device Management website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Messages sent to IoT Hub, specifying target devices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IoT Hub sends messages to devices via HTTP/1 Polling or AMQP</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i="1" dirty="0"/>
          </a:p>
        </p:txBody>
      </p:sp>
      <p:sp>
        <p:nvSpPr>
          <p:cNvPr id="4" name="Slide Number Placeholder 3"/>
          <p:cNvSpPr>
            <a:spLocks noGrp="1"/>
          </p:cNvSpPr>
          <p:nvPr>
            <p:ph type="sldNum" sz="quarter" idx="10"/>
          </p:nvPr>
        </p:nvSpPr>
        <p:spPr/>
        <p:txBody>
          <a:bodyPr/>
          <a:lstStyle/>
          <a:p>
            <a:fld id="{0998D5BB-B127-481F-BC0A-2F77C576BB34}" type="slidenum">
              <a:rPr lang="en-US" smtClean="0"/>
              <a:t>17</a:t>
            </a:fld>
            <a:endParaRPr lang="en-US" dirty="0"/>
          </a:p>
        </p:txBody>
      </p:sp>
    </p:spTree>
    <p:extLst>
      <p:ext uri="{BB962C8B-B14F-4D97-AF65-F5344CB8AC3E}">
        <p14:creationId xmlns:p14="http://schemas.microsoft.com/office/powerpoint/2010/main" val="70676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i="1" dirty="0"/>
              <a:t>Azure doesn’t appear to offer a time series database.</a:t>
            </a:r>
          </a:p>
          <a:p>
            <a:pPr marL="171450" indent="-171450">
              <a:buFont typeface="Arial" panose="020B0604020202020204" pitchFamily="34" charset="0"/>
              <a:buChar char="•"/>
            </a:pPr>
            <a:r>
              <a:rPr lang="en-US" dirty="0"/>
              <a:t>While Azure does not offer a time series database as a service, it is capable of supporting time series databases such as Open TSDB that leverages HBase—which is supported as a service that is a part of Azure HDInsight.</a:t>
            </a:r>
          </a:p>
          <a:p>
            <a:pPr marL="0" indent="0">
              <a:buFont typeface="Arial" panose="020B0604020202020204" pitchFamily="34" charset="0"/>
              <a:buNone/>
            </a:pPr>
            <a:endParaRPr lang="en-US" dirty="0"/>
          </a:p>
          <a:p>
            <a:pPr marL="0" indent="0">
              <a:buFont typeface="Arial" panose="020B0604020202020204" pitchFamily="34" charset="0"/>
              <a:buNone/>
            </a:pPr>
            <a:r>
              <a:rPr lang="en-US" b="1" i="1" dirty="0"/>
              <a:t>We have a mix of large enterprise customers and many SMB customers, which adds up to a lot of telemetry data to ingest—can Azure really handle it?</a:t>
            </a:r>
          </a:p>
          <a:p>
            <a:pPr marL="171450" indent="-171450">
              <a:buFont typeface="Arial" panose="020B0604020202020204" pitchFamily="34" charset="0"/>
              <a:buChar char="•"/>
            </a:pPr>
            <a:r>
              <a:rPr lang="en-US" dirty="0"/>
              <a:t>Event Hubs is designed for massive scale of streaming message ingest. </a:t>
            </a:r>
          </a:p>
          <a:p>
            <a:pPr marL="171450" indent="-171450">
              <a:buFont typeface="Arial" panose="020B0604020202020204" pitchFamily="34" charset="0"/>
              <a:buChar char="•"/>
            </a:pPr>
            <a:r>
              <a:rPr lang="en-US" dirty="0"/>
              <a:t>Example:  it can handle 1 billion events per day, and that’s just at a scale of 12 TU which costs ~$264/mo. You can scale to 20 TUs on your own, or more if you call Microsoft to increase your quota.</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b="1" i="1" dirty="0"/>
              <a:t>Can Azure handle a lambda architecture?</a:t>
            </a:r>
          </a:p>
          <a:p>
            <a:pPr marL="171450" indent="-171450">
              <a:buFont typeface="Arial" panose="020B0604020202020204" pitchFamily="34" charset="0"/>
              <a:buChar char="•"/>
            </a:pPr>
            <a:r>
              <a:rPr lang="en-US" dirty="0"/>
              <a:t>Yes. </a:t>
            </a:r>
          </a:p>
          <a:p>
            <a:pPr marL="171450" indent="-171450">
              <a:buFont typeface="Arial" panose="020B0604020202020204" pitchFamily="34" charset="0"/>
              <a:buChar char="•"/>
            </a:pPr>
            <a:r>
              <a:rPr lang="en-US" dirty="0"/>
              <a:t>There are a variety of services in Azure that can be used in combination according to the customer requirements to accomplish the batch or streaming ingest, the hot and cold paths of processing (both stream and batch), transactional, and write-once-read-many storage and data pipelining.</a:t>
            </a:r>
          </a:p>
          <a:p>
            <a:pPr marL="171450" indent="-171450">
              <a:buFont typeface="Arial" panose="020B0604020202020204" pitchFamily="34" charset="0"/>
              <a:buChar char="•"/>
            </a:pPr>
            <a:r>
              <a:rPr lang="en-US" dirty="0"/>
              <a:t>Many services overlap in their capability to meet the needs of the lambda architecture-- it is important to take the time to create a project plan that educates the customer with the Azure options in the analytics pipeline and identifies why specific services were recommended for the final solution. </a:t>
            </a:r>
          </a:p>
          <a:p>
            <a:pPr marL="0" indent="0">
              <a:buFont typeface="Arial" panose="020B0604020202020204" pitchFamily="34" charset="0"/>
              <a:buNone/>
            </a:pPr>
            <a:endParaRPr lang="en-US" dirty="0"/>
          </a:p>
          <a:p>
            <a:pPr marL="0" indent="0">
              <a:buFont typeface="Arial" panose="020B0604020202020204" pitchFamily="34" charset="0"/>
              <a:buNone/>
            </a:pPr>
            <a:r>
              <a:rPr lang="en-US" b="1" i="1" dirty="0"/>
              <a:t>We have heard of Azure IoT Suite – does it offer a good starting point for us?</a:t>
            </a:r>
          </a:p>
          <a:p>
            <a:pPr marL="171450" indent="-171450">
              <a:buFont typeface="Arial" panose="020B0604020202020204" pitchFamily="34" charset="0"/>
              <a:buChar char="•"/>
            </a:pPr>
            <a:r>
              <a:rPr lang="en-US" dirty="0"/>
              <a:t>Azure IoT Suite offers preconfigured solutions that automate the provisioning and configuration of scenario oriented solutions that leverage a combination of Azure services. </a:t>
            </a:r>
          </a:p>
          <a:p>
            <a:pPr marL="171450" indent="-171450">
              <a:buFont typeface="Arial" panose="020B0604020202020204" pitchFamily="34" charset="0"/>
              <a:buChar char="•"/>
            </a:pPr>
            <a:r>
              <a:rPr lang="en-US" dirty="0"/>
              <a:t>The idea is that a customer can take the preconfigured solution deployed by Azure IoT Suite and customize it to meet their particular needs. </a:t>
            </a:r>
          </a:p>
          <a:p>
            <a:pPr marL="171450" indent="-171450">
              <a:buFont typeface="Arial" panose="020B0604020202020204" pitchFamily="34" charset="0"/>
              <a:buChar char="•"/>
            </a:pPr>
            <a:r>
              <a:rPr lang="en-US" dirty="0"/>
              <a:t>The Remote Monitoring preconfigured solution provided by Azure IoT Suite provides a solution that is reasonably close to the needs of Fabrikam albeit some additional work is needed to handle the cold path processing, to leverage Spark, or to use Azure SQL Data Warehouse. </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b="1" i="1" dirty="0"/>
              <a:t>We need to know when devices are not transmitting telemetry. Is there a way for us to find out?</a:t>
            </a:r>
          </a:p>
          <a:p>
            <a:pPr marL="171450" indent="-171450">
              <a:buFont typeface="Arial" panose="020B0604020202020204" pitchFamily="34" charset="0"/>
              <a:buChar char="•"/>
            </a:pPr>
            <a:r>
              <a:rPr lang="en-US" dirty="0"/>
              <a:t>Yes. A good indicator that a device is not transmitting telemetry, is that it has disconnected but not reconnected after a period of time. </a:t>
            </a:r>
          </a:p>
          <a:p>
            <a:pPr marL="171450" indent="-171450">
              <a:buFont typeface="Arial" panose="020B0604020202020204" pitchFamily="34" charset="0"/>
              <a:buChar char="•"/>
            </a:pPr>
            <a:r>
              <a:rPr lang="en-US" dirty="0"/>
              <a:t>Use IoT Hub Operations Monitoring to enable verbose connection monitoring. </a:t>
            </a:r>
          </a:p>
          <a:p>
            <a:pPr marL="171450" indent="-171450">
              <a:buFont typeface="Arial" panose="020B0604020202020204" pitchFamily="34" charset="0"/>
              <a:buChar char="•"/>
            </a:pPr>
            <a:r>
              <a:rPr lang="en-US" dirty="0"/>
              <a:t>Configure Stream Analytics to use Operations Monitoring as an input source.</a:t>
            </a:r>
          </a:p>
          <a:p>
            <a:pPr marL="171450" indent="-171450">
              <a:buFont typeface="Arial" panose="020B0604020202020204" pitchFamily="34" charset="0"/>
              <a:buChar char="•"/>
            </a:pPr>
            <a:r>
              <a:rPr lang="en-US" dirty="0"/>
              <a:t>Create a query that joins the connected and disconnected events, returning only those devices with a disconnect event but no reconnect event within a certain period of time, such as 180 seconds.</a:t>
            </a:r>
          </a:p>
          <a:p>
            <a:pPr marL="171450" indent="-171450">
              <a:buFont typeface="Arial" panose="020B0604020202020204" pitchFamily="34" charset="0"/>
              <a:buChar char="•"/>
            </a:pPr>
            <a:r>
              <a:rPr lang="en-US" dirty="0"/>
              <a:t>Output those events to Power BI for visualization, or to a Service Bus queue for further processing and alerting mechanisms. </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18</a:t>
            </a:fld>
            <a:endParaRPr lang="en-US" dirty="0"/>
          </a:p>
        </p:txBody>
      </p:sp>
    </p:spTree>
    <p:extLst>
      <p:ext uri="{BB962C8B-B14F-4D97-AF65-F5344CB8AC3E}">
        <p14:creationId xmlns:p14="http://schemas.microsoft.com/office/powerpoint/2010/main" val="9596121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19</a:t>
            </a:fld>
            <a:endParaRPr lang="en-US" dirty="0"/>
          </a:p>
        </p:txBody>
      </p:sp>
    </p:spTree>
    <p:extLst>
      <p:ext uri="{BB962C8B-B14F-4D97-AF65-F5344CB8AC3E}">
        <p14:creationId xmlns:p14="http://schemas.microsoft.com/office/powerpoint/2010/main" val="6712855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This is an introduction to the Cloud Workshop at a high level. Later we’ll get into customer objections, requirements, etc… but we want to ground the participants on the business outcomes we’re going after for the day.</a:t>
            </a:r>
          </a:p>
        </p:txBody>
      </p:sp>
      <p:sp>
        <p:nvSpPr>
          <p:cNvPr id="4" name="Slide Number Placeholder 3"/>
          <p:cNvSpPr>
            <a:spLocks noGrp="1"/>
          </p:cNvSpPr>
          <p:nvPr>
            <p:ph type="sldNum" sz="quarter" idx="10"/>
          </p:nvPr>
        </p:nvSpPr>
        <p:spPr/>
        <p:txBody>
          <a:bodyPr/>
          <a:lstStyle/>
          <a:p>
            <a:fld id="{0998D5BB-B127-481F-BC0A-2F77C576BB34}" type="slidenum">
              <a:rPr lang="en-US" smtClean="0"/>
              <a:t>2</a:t>
            </a:fld>
            <a:endParaRPr lang="en-US" dirty="0"/>
          </a:p>
        </p:txBody>
      </p:sp>
    </p:spTree>
    <p:extLst>
      <p:ext uri="{BB962C8B-B14F-4D97-AF65-F5344CB8AC3E}">
        <p14:creationId xmlns:p14="http://schemas.microsoft.com/office/powerpoint/2010/main" val="9206794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AB9A6D4-FB34-4BDB-BA1E-7271914431FC}" type="datetime8">
              <a:rPr lang="en-US" smtClean="0">
                <a:solidFill>
                  <a:prstClr val="black"/>
                </a:solidFill>
              </a:rPr>
              <a:t>1/24/2018 6:37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20</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40113440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a:t>
            </a:fld>
            <a:endParaRPr lang="en-US" dirty="0"/>
          </a:p>
        </p:txBody>
      </p:sp>
    </p:spTree>
    <p:extLst>
      <p:ext uri="{BB962C8B-B14F-4D97-AF65-F5344CB8AC3E}">
        <p14:creationId xmlns:p14="http://schemas.microsoft.com/office/powerpoint/2010/main" val="18124983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solidFill>
                  <a:schemeClr val="bg1"/>
                </a:solidFill>
                <a:latin typeface="+mn-lt"/>
                <a:cs typeface="Segoe UI" panose="020B0502040204020203" pitchFamily="34" charset="0"/>
              </a:rPr>
              <a:t>Fabrikam provides services, smart meters, and field gateways for enterprise energy (electrical power) management. </a:t>
            </a:r>
          </a:p>
          <a:p>
            <a:pPr marL="171450" indent="-171450">
              <a:buFont typeface="Arial" panose="020B0604020202020204" pitchFamily="34" charset="0"/>
              <a:buChar char="•"/>
            </a:pPr>
            <a:endParaRPr lang="en-US" dirty="0">
              <a:solidFill>
                <a:schemeClr val="bg1"/>
              </a:solidFill>
              <a:latin typeface="+mn-lt"/>
              <a:cs typeface="Segoe UI" panose="020B0502040204020203" pitchFamily="34" charset="0"/>
            </a:endParaRPr>
          </a:p>
          <a:p>
            <a:pPr marL="171450" indent="-171450">
              <a:buFont typeface="Arial" panose="020B0604020202020204" pitchFamily="34" charset="0"/>
              <a:buChar char="•"/>
            </a:pPr>
            <a:r>
              <a:rPr lang="en-US" i="1" dirty="0">
                <a:solidFill>
                  <a:schemeClr val="bg1"/>
                </a:solidFill>
                <a:latin typeface="+mn-lt"/>
                <a:cs typeface="Segoe UI" panose="020B0502040204020203" pitchFamily="34" charset="0"/>
              </a:rPr>
              <a:t>You-Left-The-Light-On</a:t>
            </a:r>
            <a:r>
              <a:rPr lang="en-US" dirty="0">
                <a:solidFill>
                  <a:schemeClr val="bg1"/>
                </a:solidFill>
                <a:latin typeface="+mn-lt"/>
                <a:cs typeface="Segoe UI" panose="020B0502040204020203" pitchFamily="34" charset="0"/>
              </a:rPr>
              <a:t> service:</a:t>
            </a:r>
          </a:p>
          <a:p>
            <a:pPr marL="628650" lvl="1" indent="-171450">
              <a:buFont typeface="Arial" panose="020B0604020202020204" pitchFamily="34" charset="0"/>
              <a:buChar char="•"/>
            </a:pPr>
            <a:r>
              <a:rPr lang="en-US" dirty="0">
                <a:solidFill>
                  <a:schemeClr val="bg1"/>
                </a:solidFill>
                <a:latin typeface="+mn-lt"/>
                <a:cs typeface="Segoe UI" panose="020B0502040204020203" pitchFamily="34" charset="0"/>
              </a:rPr>
              <a:t>Enables the enterprise to understand their energy consumption, not just as monthly totals, but with a more detailed breakdown providing kilowatt hours consumed by day. </a:t>
            </a:r>
          </a:p>
          <a:p>
            <a:pPr marL="628650" lvl="1" indent="-171450">
              <a:buFont typeface="Arial" panose="020B0604020202020204" pitchFamily="34" charset="0"/>
              <a:buChar char="•"/>
            </a:pPr>
            <a:r>
              <a:rPr lang="en-US" dirty="0">
                <a:solidFill>
                  <a:schemeClr val="bg1"/>
                </a:solidFill>
                <a:latin typeface="+mn-lt"/>
                <a:cs typeface="Segoe UI" panose="020B0502040204020203" pitchFamily="34" charset="0"/>
              </a:rPr>
              <a:t>Reports are used by the enterprise to identify operational patterns and address spikes that could be mitigated with better procedures.</a:t>
            </a:r>
          </a:p>
          <a:p>
            <a:pPr marL="628650" lvl="1" indent="-171450">
              <a:buFont typeface="Arial" panose="020B0604020202020204" pitchFamily="34" charset="0"/>
              <a:buChar char="•"/>
            </a:pPr>
            <a:r>
              <a:rPr lang="en-US" dirty="0">
                <a:solidFill>
                  <a:schemeClr val="bg1"/>
                </a:solidFill>
                <a:latin typeface="+mn-lt"/>
                <a:cs typeface="Segoe UI" panose="020B0502040204020203" pitchFamily="34" charset="0"/>
              </a:rPr>
              <a:t>Fabrikam provides printed reports that are mailed to customer enterprises on a monthly basis. However, regulations are changing and are encouraging Fabrikam to upgrade their offering and increase their market share. </a:t>
            </a:r>
          </a:p>
          <a:p>
            <a:pPr marL="457200" lvl="1" indent="0">
              <a:buFont typeface="Arial" panose="020B0604020202020204" pitchFamily="34" charset="0"/>
              <a:buNone/>
            </a:pPr>
            <a:endParaRPr lang="en-US" dirty="0">
              <a:solidFill>
                <a:schemeClr val="bg1"/>
              </a:solidFill>
              <a:latin typeface="+mn-lt"/>
              <a:cs typeface="Segoe UI" panose="020B0502040204020203" pitchFamily="34" charset="0"/>
            </a:endParaRPr>
          </a:p>
          <a:p>
            <a:pPr marL="171450" indent="-171450">
              <a:buFont typeface="Arial" panose="020B0604020202020204" pitchFamily="34" charset="0"/>
              <a:buChar char="•"/>
            </a:pPr>
            <a:r>
              <a:rPr lang="en-US" dirty="0">
                <a:solidFill>
                  <a:schemeClr val="bg1"/>
                </a:solidFill>
                <a:latin typeface="+mn-lt"/>
                <a:cs typeface="Segoe UI" panose="020B0502040204020203" pitchFamily="34" charset="0"/>
              </a:rPr>
              <a:t>City Power &amp; Light (CPL), has an offering for enterprises that participate in their “Smart Energy” program that provides significantly discounted rates on electricity for enterprises that are managing their electricity consumption.</a:t>
            </a:r>
          </a:p>
          <a:p>
            <a:pPr marL="171450" indent="-171450">
              <a:buFont typeface="Arial" panose="020B0604020202020204" pitchFamily="34" charset="0"/>
              <a:buChar char="•"/>
            </a:pPr>
            <a:r>
              <a:rPr lang="en-US" dirty="0">
                <a:solidFill>
                  <a:schemeClr val="bg1"/>
                </a:solidFill>
                <a:latin typeface="+mn-lt"/>
                <a:cs typeface="Segoe UI" panose="020B0502040204020203" pitchFamily="34" charset="0"/>
              </a:rPr>
              <a:t>Criteria of the “Smart Energy” program center around the collection and analysis of detailed energy consumption data: </a:t>
            </a:r>
          </a:p>
          <a:p>
            <a:pPr marL="628650" lvl="1" indent="-171450">
              <a:buFont typeface="Arial" panose="020B0604020202020204" pitchFamily="34" charset="0"/>
              <a:buChar char="•"/>
            </a:pPr>
            <a:r>
              <a:rPr lang="en-US" dirty="0">
                <a:solidFill>
                  <a:schemeClr val="bg1"/>
                </a:solidFill>
                <a:latin typeface="+mn-lt"/>
                <a:cs typeface="Segoe UI" panose="020B0502040204020203" pitchFamily="34" charset="0"/>
              </a:rPr>
              <a:t>Telemetry data must be collected in at least 30-minute intervals.</a:t>
            </a:r>
          </a:p>
          <a:p>
            <a:pPr marL="628650" lvl="1" indent="-171450">
              <a:buFont typeface="Arial" panose="020B0604020202020204" pitchFamily="34" charset="0"/>
              <a:buChar char="•"/>
            </a:pPr>
            <a:r>
              <a:rPr lang="en-US" dirty="0">
                <a:solidFill>
                  <a:schemeClr val="bg1"/>
                </a:solidFill>
                <a:latin typeface="+mn-lt"/>
                <a:cs typeface="Segoe UI" panose="020B0502040204020203" pitchFamily="34" charset="0"/>
              </a:rPr>
              <a:t>The data needs to include a timestamp, the identifier of the device metered, and the energy consumed over the reporting interval.</a:t>
            </a:r>
          </a:p>
          <a:p>
            <a:pPr marL="171450" lvl="0" indent="-171450">
              <a:buFont typeface="Arial" panose="020B0604020202020204" pitchFamily="34" charset="0"/>
              <a:buChar char="•"/>
            </a:pPr>
            <a:r>
              <a:rPr lang="en-US" dirty="0">
                <a:solidFill>
                  <a:schemeClr val="bg1"/>
                </a:solidFill>
                <a:latin typeface="+mn-lt"/>
                <a:cs typeface="Segoe UI" panose="020B0502040204020203" pitchFamily="34" charset="0"/>
              </a:rPr>
              <a:t>Services report their telemetry to one of a few energy management solution providers authorized by CPL. </a:t>
            </a:r>
          </a:p>
          <a:p>
            <a:pPr marL="171450" lvl="0" indent="-171450">
              <a:buFont typeface="Arial" panose="020B0604020202020204" pitchFamily="34" charset="0"/>
              <a:buChar char="•"/>
            </a:pPr>
            <a:r>
              <a:rPr lang="en-US" dirty="0">
                <a:solidFill>
                  <a:schemeClr val="bg1"/>
                </a:solidFill>
                <a:latin typeface="+mn-lt"/>
                <a:cs typeface="Segoe UI" panose="020B0502040204020203" pitchFamily="34" charset="0"/>
              </a:rPr>
              <a:t>Providers store, process and tag the telemetry data on behalf of CPL, and provide reporting APIs that CPL can use to calculate awards and rebates.</a:t>
            </a:r>
          </a:p>
          <a:p>
            <a:pPr marL="171450" lvl="0" indent="-171450">
              <a:buFont typeface="Arial" panose="020B0604020202020204" pitchFamily="34" charset="0"/>
              <a:buChar char="•"/>
            </a:pPr>
            <a:r>
              <a:rPr lang="en-US" dirty="0">
                <a:solidFill>
                  <a:schemeClr val="bg1"/>
                </a:solidFill>
                <a:latin typeface="+mn-lt"/>
                <a:cs typeface="Segoe UI" panose="020B0502040204020203" pitchFamily="34" charset="0"/>
              </a:rPr>
              <a:t>Fabrikam would like to become an authorized energy management solution provider. </a:t>
            </a:r>
          </a:p>
          <a:p>
            <a:pPr marL="0" indent="0">
              <a:buFont typeface="Arial" panose="020B0604020202020204" pitchFamily="34" charset="0"/>
              <a:buNone/>
            </a:pPr>
            <a:endParaRPr lang="en-US" dirty="0">
              <a:solidFill>
                <a:schemeClr val="bg1"/>
              </a:solidFill>
              <a:latin typeface="+mn-lt"/>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4</a:t>
            </a:fld>
            <a:endParaRPr lang="en-US" dirty="0"/>
          </a:p>
        </p:txBody>
      </p:sp>
    </p:spTree>
    <p:extLst>
      <p:ext uri="{BB962C8B-B14F-4D97-AF65-F5344CB8AC3E}">
        <p14:creationId xmlns:p14="http://schemas.microsoft.com/office/powerpoint/2010/main" val="7677108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We expect to have a “hot” and “cold” path of data. </a:t>
            </a:r>
          </a:p>
          <a:p>
            <a:pPr marL="171450" indent="-171450">
              <a:buFont typeface="Arial" panose="020B0604020202020204" pitchFamily="34" charset="0"/>
              <a:buChar char="•"/>
            </a:pPr>
            <a:r>
              <a:rPr lang="en-US" dirty="0"/>
              <a:t>The “hot” path will select certain data streaming in from the devices that we need to process in real-time to drive updates to the customer dashboard. </a:t>
            </a:r>
          </a:p>
          <a:p>
            <a:pPr marL="171450" indent="-171450">
              <a:buFont typeface="Arial" panose="020B0604020202020204" pitchFamily="34" charset="0"/>
              <a:buChar char="•"/>
            </a:pPr>
            <a:r>
              <a:rPr lang="en-US" dirty="0"/>
              <a:t>While the “hot” path may focus on a subset of the incoming data, the “cold” path will store and process everything. </a:t>
            </a:r>
          </a:p>
          <a:p>
            <a:pPr marL="171450" indent="-171450">
              <a:buFont typeface="Arial" panose="020B0604020202020204" pitchFamily="34" charset="0"/>
              <a:buChar char="•"/>
            </a:pPr>
            <a:r>
              <a:rPr lang="en-US" dirty="0"/>
              <a:t>Because the “hot” path provides the data for the current day’s operations, we only need to process the “cold” path on a nightly basis, our customers are happy with performing their analysis starting with the last full day of data—which is inherently yesterday.  </a:t>
            </a:r>
          </a:p>
          <a:p>
            <a:pPr marL="171450" indent="-171450">
              <a:buFont typeface="Arial" panose="020B0604020202020204" pitchFamily="34" charset="0"/>
              <a:buChar char="•"/>
            </a:pPr>
            <a:r>
              <a:rPr lang="en-US" dirty="0"/>
              <a:t>We want a way to visualize our data flow, the steps taken on the data, and the status of our data flow on single screen. </a:t>
            </a:r>
          </a:p>
          <a:p>
            <a:pPr marL="171450" indent="-171450">
              <a:buFont typeface="Arial" panose="020B0604020202020204" pitchFamily="34" charset="0"/>
              <a:buChar char="•"/>
            </a:pPr>
            <a:r>
              <a:rPr lang="en-US" dirty="0"/>
              <a:t>We want to understand the ways in which we can scale the solution to accommodate future growth in terms of number of customers, meters, and the size of the data.</a:t>
            </a:r>
          </a:p>
        </p:txBody>
      </p:sp>
      <p:sp>
        <p:nvSpPr>
          <p:cNvPr id="4" name="Slide Number Placeholder 3"/>
          <p:cNvSpPr>
            <a:spLocks noGrp="1"/>
          </p:cNvSpPr>
          <p:nvPr>
            <p:ph type="sldNum" sz="quarter" idx="10"/>
          </p:nvPr>
        </p:nvSpPr>
        <p:spPr/>
        <p:txBody>
          <a:bodyPr/>
          <a:lstStyle/>
          <a:p>
            <a:fld id="{0998D5BB-B127-481F-BC0A-2F77C576BB34}" type="slidenum">
              <a:rPr lang="en-US" smtClean="0"/>
              <a:t>5</a:t>
            </a:fld>
            <a:endParaRPr lang="en-US" dirty="0"/>
          </a:p>
        </p:txBody>
      </p:sp>
    </p:spTree>
    <p:extLst>
      <p:ext uri="{BB962C8B-B14F-4D97-AF65-F5344CB8AC3E}">
        <p14:creationId xmlns:p14="http://schemas.microsoft.com/office/powerpoint/2010/main" val="32924338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Azure doesn’t appear to offer a time series database.</a:t>
            </a:r>
          </a:p>
          <a:p>
            <a:pPr marL="171450" indent="-171450">
              <a:buFont typeface="Arial" panose="020B0604020202020204" pitchFamily="34" charset="0"/>
              <a:buChar char="•"/>
            </a:pPr>
            <a:r>
              <a:rPr lang="en-US" dirty="0"/>
              <a:t>We have a mix of large enterprise customers and many SMB customers, which adds up to a lot of telemetry data to ingest—can Azure really handle it?</a:t>
            </a:r>
          </a:p>
          <a:p>
            <a:pPr marL="171450" indent="-171450">
              <a:buFont typeface="Arial" panose="020B0604020202020204" pitchFamily="34" charset="0"/>
              <a:buChar char="•"/>
            </a:pPr>
            <a:r>
              <a:rPr lang="en-US" dirty="0"/>
              <a:t>Can Azure handle a lambda architecture?</a:t>
            </a:r>
          </a:p>
          <a:p>
            <a:pPr marL="171450" indent="-171450">
              <a:buFont typeface="Arial" panose="020B0604020202020204" pitchFamily="34" charset="0"/>
              <a:buChar char="•"/>
            </a:pPr>
            <a:r>
              <a:rPr lang="en-US" dirty="0"/>
              <a:t>We have heard of Azure IoT Suite – does it offer a good starting point for us?</a:t>
            </a:r>
          </a:p>
          <a:p>
            <a:pPr marL="171450" indent="-171450">
              <a:buFont typeface="Arial" panose="020B0604020202020204" pitchFamily="34" charset="0"/>
              <a:buChar char="•"/>
            </a:pPr>
            <a:r>
              <a:rPr lang="en-US" dirty="0"/>
              <a:t>We need to know when devices are not transmitting telemetry. Is there a way for us to find out?</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6</a:t>
            </a:fld>
            <a:endParaRPr lang="en-US" dirty="0"/>
          </a:p>
        </p:txBody>
      </p:sp>
    </p:spTree>
    <p:extLst>
      <p:ext uri="{BB962C8B-B14F-4D97-AF65-F5344CB8AC3E}">
        <p14:creationId xmlns:p14="http://schemas.microsoft.com/office/powerpoint/2010/main" val="16697526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diagram of a common architecture for this type of scenario, from which you can draw inspiration. You will find this diagram within the Whiteboard Design Session Student Guide.</a:t>
            </a:r>
          </a:p>
        </p:txBody>
      </p:sp>
      <p:sp>
        <p:nvSpPr>
          <p:cNvPr id="4" name="Slide Number Placeholder 3"/>
          <p:cNvSpPr>
            <a:spLocks noGrp="1"/>
          </p:cNvSpPr>
          <p:nvPr>
            <p:ph type="sldNum" sz="quarter" idx="10"/>
          </p:nvPr>
        </p:nvSpPr>
        <p:spPr/>
        <p:txBody>
          <a:bodyPr/>
          <a:lstStyle/>
          <a:p>
            <a:fld id="{0998D5BB-B127-481F-BC0A-2F77C576BB34}" type="slidenum">
              <a:rPr lang="en-US" smtClean="0"/>
              <a:t>7</a:t>
            </a:fld>
            <a:endParaRPr lang="en-US" dirty="0"/>
          </a:p>
        </p:txBody>
      </p:sp>
    </p:spTree>
    <p:extLst>
      <p:ext uri="{BB962C8B-B14F-4D97-AF65-F5344CB8AC3E}">
        <p14:creationId xmlns:p14="http://schemas.microsoft.com/office/powerpoint/2010/main" val="12674051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8</a:t>
            </a:fld>
            <a:endParaRPr lang="en-US" dirty="0"/>
          </a:p>
        </p:txBody>
      </p:sp>
    </p:spTree>
    <p:extLst>
      <p:ext uri="{BB962C8B-B14F-4D97-AF65-F5344CB8AC3E}">
        <p14:creationId xmlns:p14="http://schemas.microsoft.com/office/powerpoint/2010/main" val="32297442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9</a:t>
            </a:fld>
            <a:endParaRPr lang="en-US" dirty="0"/>
          </a:p>
        </p:txBody>
      </p:sp>
    </p:spTree>
    <p:extLst>
      <p:ext uri="{BB962C8B-B14F-4D97-AF65-F5344CB8AC3E}">
        <p14:creationId xmlns:p14="http://schemas.microsoft.com/office/powerpoint/2010/main" val="25190261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7" y="2084187"/>
            <a:ext cx="8964185" cy="1793090"/>
          </a:xfrm>
          <a:noFill/>
        </p:spPr>
        <p:txBody>
          <a:bodyPr lIns="146304" tIns="91440" rIns="146304" bIns="91440" anchor="t" anchorCtr="0"/>
          <a:lstStyle>
            <a:lvl1pPr>
              <a:defRPr sz="4411" spc="-74"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3" y="3878586"/>
            <a:ext cx="8964187" cy="1792326"/>
          </a:xfrm>
          <a:noFill/>
        </p:spPr>
        <p:txBody>
          <a:bodyPr lIns="182880" tIns="146304" rIns="182880" bIns="146304">
            <a:noAutofit/>
          </a:bodyPr>
          <a:lstStyle>
            <a:lvl1pPr marL="0" indent="0">
              <a:spcBef>
                <a:spcPts val="0"/>
              </a:spcBef>
              <a:buNone/>
              <a:defRPr sz="2647" spc="0" baseline="0">
                <a:gradFill>
                  <a:gsLst>
                    <a:gs pos="5833">
                      <a:schemeClr val="tx1"/>
                    </a:gs>
                    <a:gs pos="53000">
                      <a:schemeClr val="tx1"/>
                    </a:gs>
                  </a:gsLst>
                  <a:lin ang="5400000" scaled="0"/>
                </a:gradFill>
                <a:latin typeface="+mj-lt"/>
              </a:defRPr>
            </a:lvl1pPr>
          </a:lstStyle>
          <a:p>
            <a:pPr lvl="0"/>
            <a:r>
              <a:rPr lang="en-US" dirty="0"/>
              <a:t>Speaker Name</a:t>
            </a:r>
          </a:p>
        </p:txBody>
      </p:sp>
      <p:sp>
        <p:nvSpPr>
          <p:cNvPr id="2" name="Footer Placeholder 1"/>
          <p:cNvSpPr>
            <a:spLocks noGrp="1"/>
          </p:cNvSpPr>
          <p:nvPr>
            <p:ph type="ftr" sz="quarter" idx="13"/>
          </p:nvPr>
        </p:nvSpPr>
        <p:spPr/>
        <p:txBody>
          <a:bodyPr/>
          <a:lstStyle/>
          <a:p>
            <a:r>
              <a:rPr dirty="0">
                <a:gradFill>
                  <a:gsLst>
                    <a:gs pos="2239">
                      <a:srgbClr val="FFFFFF"/>
                    </a:gs>
                    <a:gs pos="11940">
                      <a:srgbClr val="FFFFFF"/>
                    </a:gs>
                  </a:gsLst>
                  <a:lin ang="5400000" scaled="0"/>
                </a:gra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FFFFFF"/>
                    </a:gs>
                    <a:gs pos="11940">
                      <a:srgbClr val="FFFFFF"/>
                    </a:gs>
                  </a:gsLst>
                  <a:lin ang="5400000" scaled="0"/>
                </a:gradFill>
              </a:rPr>
              <a:pPr/>
              <a:t>‹#›</a:t>
            </a:fld>
            <a:endParaRPr dirty="0">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5226" y="470410"/>
            <a:ext cx="1606862" cy="352152"/>
          </a:xfrm>
          <a:prstGeom prst="rect">
            <a:avLst/>
          </a:prstGeom>
        </p:spPr>
      </p:pic>
    </p:spTree>
    <p:extLst>
      <p:ext uri="{BB962C8B-B14F-4D97-AF65-F5344CB8AC3E}">
        <p14:creationId xmlns:p14="http://schemas.microsoft.com/office/powerpoint/2010/main" val="35968570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88">
          <p15:clr>
            <a:srgbClr val="C35EA4"/>
          </p15:clr>
        </p15:guide>
        <p15:guide id="2" pos="7545">
          <p15:clr>
            <a:srgbClr val="C35EA4"/>
          </p15:clr>
        </p15:guide>
        <p15:guide id="3" orient="horz" pos="302">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2283580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2349258608"/>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Title Microsoft Cloud Workshop">
    <p:bg>
      <p:bgPr>
        <a:solidFill>
          <a:schemeClr val="bg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CAC56D8-7E55-4F0C-8E9D-9362AAA1BE8A}"/>
              </a:ext>
            </a:extLst>
          </p:cNvPr>
          <p:cNvSpPr/>
          <p:nvPr userDrawn="1"/>
        </p:nvSpPr>
        <p:spPr>
          <a:xfrm>
            <a:off x="6752004" y="456225"/>
            <a:ext cx="5263783" cy="1421928"/>
          </a:xfrm>
          <a:prstGeom prst="rect">
            <a:avLst/>
          </a:prstGeom>
        </p:spPr>
        <p:txBody>
          <a:bodyPr wrap="square">
            <a:spAutoFit/>
          </a:bodyPr>
          <a:lstStyle/>
          <a:p>
            <a:pPr>
              <a:lnSpc>
                <a:spcPct val="90000"/>
              </a:lnSpc>
            </a:pPr>
            <a:r>
              <a:rPr lang="en-US" sz="4800" b="1" kern="1200" cap="none" spc="-98" baseline="0" dirty="0">
                <a:ln w="3175">
                  <a:noFill/>
                </a:ln>
                <a:solidFill>
                  <a:schemeClr val="tx1"/>
                </a:solidFill>
                <a:effectLst/>
                <a:latin typeface="Segoe UI" panose="020B0502040204020203" pitchFamily="34" charset="0"/>
                <a:ea typeface="+mn-ea"/>
                <a:cs typeface="Segoe UI" panose="020B0502040204020203" pitchFamily="34" charset="0"/>
              </a:rPr>
              <a:t>Microsoft Cloud Workshop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Title 1"/>
          <p:cNvSpPr>
            <a:spLocks noGrp="1"/>
          </p:cNvSpPr>
          <p:nvPr>
            <p:ph type="title" hasCustomPrompt="1"/>
          </p:nvPr>
        </p:nvSpPr>
        <p:spPr>
          <a:xfrm>
            <a:off x="269302" y="2084187"/>
            <a:ext cx="717133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pic>
        <p:nvPicPr>
          <p:cNvPr id="3" name="Picture 2">
            <a:extLst>
              <a:ext uri="{FF2B5EF4-FFF2-40B4-BE49-F238E27FC236}">
                <a16:creationId xmlns:a16="http://schemas.microsoft.com/office/drawing/2014/main" id="{808568F7-4F45-4989-B2E3-FDB6E8B1302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490042" y="2470958"/>
            <a:ext cx="2774430" cy="2774430"/>
          </a:xfrm>
          <a:prstGeom prst="rect">
            <a:avLst/>
          </a:prstGeom>
        </p:spPr>
      </p:pic>
    </p:spTree>
    <p:extLst>
      <p:ext uri="{BB962C8B-B14F-4D97-AF65-F5344CB8AC3E}">
        <p14:creationId xmlns:p14="http://schemas.microsoft.com/office/powerpoint/2010/main" val="17885549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11221734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5339116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1857660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2887915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1019594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23619996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87569245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56722354"/>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7102514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51778730"/>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833366522"/>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138466848"/>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1984904738"/>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5117626"/>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8419668"/>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94195682"/>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32211306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69739082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34" y="291112"/>
            <a:ext cx="11494682" cy="896518"/>
          </a:xfrm>
        </p:spPr>
        <p:txBody>
          <a:bodyPr/>
          <a:lstStyle>
            <a:lvl1pPr>
              <a:defRPr sz="4264">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48"/>
            <a:ext cx="10757098" cy="1441702"/>
          </a:xfrm>
        </p:spPr>
        <p:txBody>
          <a:bodyPr/>
          <a:lstStyle>
            <a:lvl1pPr>
              <a:defRPr sz="1912">
                <a:gradFill>
                  <a:gsLst>
                    <a:gs pos="1250">
                      <a:schemeClr val="tx1"/>
                    </a:gs>
                    <a:gs pos="100000">
                      <a:schemeClr val="tx1"/>
                    </a:gs>
                  </a:gsLst>
                  <a:lin ang="5400000" scaled="0"/>
                </a:gradFill>
                <a:latin typeface="+mn-lt"/>
              </a:defRPr>
            </a:lvl1pPr>
            <a:lvl2pPr>
              <a:defRPr sz="1765"/>
            </a:lvl2pPr>
            <a:lvl3pPr>
              <a:defRPr sz="1471"/>
            </a:lvl3pPr>
            <a:lvl4pPr>
              <a:defRPr sz="1324"/>
            </a:lvl4pPr>
            <a:lvl5pPr>
              <a:defRPr sz="13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6086449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7592681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73655177"/>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2227173609"/>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0959366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2488864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5553230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9" y="291114"/>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82"/>
            <a:ext cx="11653521" cy="168387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2"/>
          <p:cNvSpPr>
            <a:spLocks noGrp="1"/>
          </p:cNvSpPr>
          <p:nvPr>
            <p:ph type="ftr" sz="quarter" idx="3"/>
          </p:nvPr>
        </p:nvSpPr>
        <p:spPr>
          <a:xfrm>
            <a:off x="269242" y="6558796"/>
            <a:ext cx="3859607" cy="134483"/>
          </a:xfrm>
          <a:prstGeom prst="rect">
            <a:avLst/>
          </a:prstGeom>
        </p:spPr>
        <p:txBody>
          <a:bodyPr vert="horz" lIns="0" tIns="0" rIns="91440" bIns="0" rtlCol="0" anchor="ctr"/>
          <a:lstStyle>
            <a:lvl1pPr marL="0" algn="l" defTabSz="685692" rtl="0" eaLnBrk="1" latinLnBrk="0" hangingPunct="1">
              <a:defRPr lang="en-US" sz="662" kern="1200">
                <a:gradFill>
                  <a:gsLst>
                    <a:gs pos="2239">
                      <a:schemeClr val="tx1"/>
                    </a:gs>
                    <a:gs pos="11940">
                      <a:schemeClr val="tx1"/>
                    </a:gs>
                  </a:gsLst>
                  <a:lin ang="5400000" scaled="0"/>
                </a:gradFill>
                <a:latin typeface="+mn-lt"/>
                <a:ea typeface="+mn-ea"/>
                <a:cs typeface="+mn-cs"/>
              </a:defRPr>
            </a:lvl1pPr>
          </a:lstStyle>
          <a:p>
            <a:r>
              <a:rPr dirty="0">
                <a:gradFill>
                  <a:gsLst>
                    <a:gs pos="2239">
                      <a:srgbClr val="505050"/>
                    </a:gs>
                    <a:gs pos="11940">
                      <a:srgbClr val="505050"/>
                    </a:gs>
                  </a:gsLst>
                  <a:lin ang="5400000" scaled="0"/>
                </a:gradFill>
              </a:rPr>
              <a:t>Microsoft Confidential</a:t>
            </a:r>
          </a:p>
        </p:txBody>
      </p:sp>
      <p:sp>
        <p:nvSpPr>
          <p:cNvPr id="6" name="Slide Number Placeholder 4"/>
          <p:cNvSpPr>
            <a:spLocks noGrp="1"/>
          </p:cNvSpPr>
          <p:nvPr>
            <p:ph type="sldNum" sz="quarter" idx="4"/>
          </p:nvPr>
        </p:nvSpPr>
        <p:spPr>
          <a:xfrm>
            <a:off x="11367168" y="6558796"/>
            <a:ext cx="555596" cy="134483"/>
          </a:xfrm>
          <a:prstGeom prst="rect">
            <a:avLst/>
          </a:prstGeom>
        </p:spPr>
        <p:txBody>
          <a:bodyPr vert="horz" lIns="91440" tIns="0" rIns="0" bIns="0" rtlCol="0" anchor="ctr"/>
          <a:lstStyle>
            <a:lvl1pPr algn="r">
              <a:defRPr lang="en-US" sz="662" b="0" kern="1200" smtClean="0">
                <a:gradFill>
                  <a:gsLst>
                    <a:gs pos="2239">
                      <a:schemeClr val="tx1"/>
                    </a:gs>
                    <a:gs pos="11940">
                      <a:schemeClr val="tx1"/>
                    </a:gs>
                  </a:gsLst>
                  <a:lin ang="5400000" scaled="0"/>
                </a:gradFill>
                <a:latin typeface="+mn-lt"/>
                <a:ea typeface="+mn-ea"/>
                <a:cs typeface="+mn-cs"/>
              </a:defRPr>
            </a:lvl1pPr>
          </a:lstStyle>
          <a:p>
            <a:pPr defTabSz="914554"/>
            <a:fld id="{27258FFF-F925-446B-8502-81C933981705}" type="slidenum">
              <a:rPr lang="en-US" smtClean="0">
                <a:gradFill>
                  <a:gsLst>
                    <a:gs pos="2239">
                      <a:srgbClr val="505050"/>
                    </a:gs>
                    <a:gs pos="11940">
                      <a:srgbClr val="505050"/>
                    </a:gs>
                  </a:gsLst>
                  <a:lin ang="5400000" scaled="0"/>
                </a:gradFill>
              </a:rPr>
              <a:pPr defTabSz="914554"/>
              <a:t>‹#›</a:t>
            </a:fld>
            <a:endParaRPr lang="en-US" dirty="0">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40408449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84" r:id="rId4"/>
    <p:sldLayoutId id="2147483685" r:id="rId5"/>
    <p:sldLayoutId id="2147483686" r:id="rId6"/>
    <p:sldLayoutId id="2147483687" r:id="rId7"/>
    <p:sldLayoutId id="2147483688" r:id="rId8"/>
    <p:sldLayoutId id="2147483689" r:id="rId9"/>
    <p:sldLayoutId id="2147483690" r:id="rId10"/>
    <p:sldLayoutId id="2147483692" r:id="rId11"/>
  </p:sldLayoutIdLst>
  <p:transition>
    <p:fade/>
  </p:transition>
  <p:hf sldNum="0" hdr="0" dt="0"/>
  <p:txStyles>
    <p:titleStyle>
      <a:lvl1pPr algn="l" defTabSz="685692" rtl="0" eaLnBrk="1" latinLnBrk="0" hangingPunct="1">
        <a:lnSpc>
          <a:spcPct val="90000"/>
        </a:lnSpc>
        <a:spcBef>
          <a:spcPct val="0"/>
        </a:spcBef>
        <a:buNone/>
        <a:defRPr lang="en-US" sz="3970"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080" marR="0" indent="-252080" algn="l" defTabSz="685692" rtl="0" eaLnBrk="1" fontAlgn="auto" latinLnBrk="0" hangingPunct="1">
        <a:lnSpc>
          <a:spcPct val="90000"/>
        </a:lnSpc>
        <a:spcBef>
          <a:spcPct val="20000"/>
        </a:spcBef>
        <a:spcAft>
          <a:spcPts val="0"/>
        </a:spcAft>
        <a:buClrTx/>
        <a:buSzPct val="90000"/>
        <a:buFont typeface="Arial" pitchFamily="34" charset="0"/>
        <a:buChar char="•"/>
        <a:tabLst/>
        <a:defRPr sz="2942" kern="1200" spc="0" baseline="0">
          <a:gradFill>
            <a:gsLst>
              <a:gs pos="1250">
                <a:schemeClr val="tx1"/>
              </a:gs>
              <a:gs pos="100000">
                <a:schemeClr val="tx1"/>
              </a:gs>
            </a:gsLst>
            <a:lin ang="5400000" scaled="0"/>
          </a:gradFill>
          <a:latin typeface="+mj-lt"/>
          <a:ea typeface="+mn-ea"/>
          <a:cs typeface="+mn-cs"/>
        </a:defRPr>
      </a:lvl1pPr>
      <a:lvl2pPr marL="429468" marR="0" indent="-177389"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182"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3pPr>
      <a:lvl4pPr marL="756235"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4pPr>
      <a:lvl5pPr marL="924288"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5pPr>
      <a:lvl6pPr marL="188565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501"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347"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19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692" rtl="0" eaLnBrk="1" latinLnBrk="0" hangingPunct="1">
        <a:defRPr sz="1324" kern="1200">
          <a:solidFill>
            <a:schemeClr val="tx1"/>
          </a:solidFill>
          <a:latin typeface="+mn-lt"/>
          <a:ea typeface="+mn-ea"/>
          <a:cs typeface="+mn-cs"/>
        </a:defRPr>
      </a:lvl1pPr>
      <a:lvl2pPr marL="342847" algn="l" defTabSz="685692" rtl="0" eaLnBrk="1" latinLnBrk="0" hangingPunct="1">
        <a:defRPr sz="1324" kern="1200">
          <a:solidFill>
            <a:schemeClr val="tx1"/>
          </a:solidFill>
          <a:latin typeface="+mn-lt"/>
          <a:ea typeface="+mn-ea"/>
          <a:cs typeface="+mn-cs"/>
        </a:defRPr>
      </a:lvl2pPr>
      <a:lvl3pPr marL="685692" algn="l" defTabSz="685692" rtl="0" eaLnBrk="1" latinLnBrk="0" hangingPunct="1">
        <a:defRPr sz="1324" kern="1200">
          <a:solidFill>
            <a:schemeClr val="tx1"/>
          </a:solidFill>
          <a:latin typeface="+mn-lt"/>
          <a:ea typeface="+mn-ea"/>
          <a:cs typeface="+mn-cs"/>
        </a:defRPr>
      </a:lvl3pPr>
      <a:lvl4pPr marL="1028540" algn="l" defTabSz="685692" rtl="0" eaLnBrk="1" latinLnBrk="0" hangingPunct="1">
        <a:defRPr sz="1324" kern="1200">
          <a:solidFill>
            <a:schemeClr val="tx1"/>
          </a:solidFill>
          <a:latin typeface="+mn-lt"/>
          <a:ea typeface="+mn-ea"/>
          <a:cs typeface="+mn-cs"/>
        </a:defRPr>
      </a:lvl4pPr>
      <a:lvl5pPr marL="1371383" algn="l" defTabSz="685692" rtl="0" eaLnBrk="1" latinLnBrk="0" hangingPunct="1">
        <a:defRPr sz="1324" kern="1200">
          <a:solidFill>
            <a:schemeClr val="tx1"/>
          </a:solidFill>
          <a:latin typeface="+mn-lt"/>
          <a:ea typeface="+mn-ea"/>
          <a:cs typeface="+mn-cs"/>
        </a:defRPr>
      </a:lvl5pPr>
      <a:lvl6pPr marL="1714232" algn="l" defTabSz="685692" rtl="0" eaLnBrk="1" latinLnBrk="0" hangingPunct="1">
        <a:defRPr sz="1324" kern="1200">
          <a:solidFill>
            <a:schemeClr val="tx1"/>
          </a:solidFill>
          <a:latin typeface="+mn-lt"/>
          <a:ea typeface="+mn-ea"/>
          <a:cs typeface="+mn-cs"/>
        </a:defRPr>
      </a:lvl6pPr>
      <a:lvl7pPr marL="2057077" algn="l" defTabSz="685692" rtl="0" eaLnBrk="1" latinLnBrk="0" hangingPunct="1">
        <a:defRPr sz="1324" kern="1200">
          <a:solidFill>
            <a:schemeClr val="tx1"/>
          </a:solidFill>
          <a:latin typeface="+mn-lt"/>
          <a:ea typeface="+mn-ea"/>
          <a:cs typeface="+mn-cs"/>
        </a:defRPr>
      </a:lvl7pPr>
      <a:lvl8pPr marL="2399923" algn="l" defTabSz="685692" rtl="0" eaLnBrk="1" latinLnBrk="0" hangingPunct="1">
        <a:defRPr sz="1324" kern="1200">
          <a:solidFill>
            <a:schemeClr val="tx1"/>
          </a:solidFill>
          <a:latin typeface="+mn-lt"/>
          <a:ea typeface="+mn-ea"/>
          <a:cs typeface="+mn-cs"/>
        </a:defRPr>
      </a:lvl8pPr>
      <a:lvl9pPr marL="2742770" algn="l" defTabSz="685692" rtl="0" eaLnBrk="1" latinLnBrk="0" hangingPunct="1">
        <a:defRPr sz="132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4">
          <p15:clr>
            <a:srgbClr val="A4A3A4"/>
          </p15:clr>
        </p15:guide>
        <p15:guide id="17" pos="4780">
          <p15:clr>
            <a:srgbClr val="A4A3A4"/>
          </p15:clr>
        </p15:guide>
        <p15:guide id="18" pos="5356">
          <p15:clr>
            <a:srgbClr val="A4A3A4"/>
          </p15:clr>
        </p15:guide>
        <p15:guide id="19" pos="5932">
          <p15:clr>
            <a:srgbClr val="A4A3A4"/>
          </p15:clr>
        </p15:guide>
        <p15:guide id="20" pos="6508">
          <p15:clr>
            <a:srgbClr val="A4A3A4"/>
          </p15:clr>
        </p15:guide>
        <p15:guide id="21" pos="7084">
          <p15:clr>
            <a:srgbClr val="A4A3A4"/>
          </p15:clr>
        </p15:guide>
        <p15:guide id="22" pos="7660">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48742257"/>
      </p:ext>
    </p:extLst>
  </p:cSld>
  <p:clrMap bg1="dk1" tx1="lt1" bg2="dk2" tx2="lt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 id="2147483683"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15.xml"/><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15.xml"/><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21.png"/><Relationship Id="rId7" Type="http://schemas.openxmlformats.org/officeDocument/2006/relationships/image" Target="../media/image19.png"/><Relationship Id="rId12" Type="http://schemas.openxmlformats.org/officeDocument/2006/relationships/image" Target="../media/image28.svg"/><Relationship Id="rId2" Type="http://schemas.openxmlformats.org/officeDocument/2006/relationships/notesSlide" Target="../notesSlides/notesSlide16.xml"/><Relationship Id="rId1" Type="http://schemas.openxmlformats.org/officeDocument/2006/relationships/slideLayout" Target="../slideLayouts/slideLayout15.xml"/><Relationship Id="rId6" Type="http://schemas.openxmlformats.org/officeDocument/2006/relationships/image" Target="../media/image24.png"/><Relationship Id="rId11" Type="http://schemas.openxmlformats.org/officeDocument/2006/relationships/image" Target="../media/image27.png"/><Relationship Id="rId5" Type="http://schemas.openxmlformats.org/officeDocument/2006/relationships/image" Target="../media/image23.png"/><Relationship Id="rId10" Type="http://schemas.openxmlformats.org/officeDocument/2006/relationships/image" Target="../media/image26.svg"/><Relationship Id="rId4" Type="http://schemas.openxmlformats.org/officeDocument/2006/relationships/image" Target="../media/image22.svg"/><Relationship Id="rId9" Type="http://schemas.openxmlformats.org/officeDocument/2006/relationships/image" Target="../media/image25.png"/></Relationships>
</file>

<file path=ppt/slides/_rels/slide17.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29.png"/><Relationship Id="rId7" Type="http://schemas.openxmlformats.org/officeDocument/2006/relationships/image" Target="../media/image31.png"/><Relationship Id="rId2" Type="http://schemas.openxmlformats.org/officeDocument/2006/relationships/notesSlide" Target="../notesSlides/notesSlide17.xml"/><Relationship Id="rId1" Type="http://schemas.openxmlformats.org/officeDocument/2006/relationships/slideLayout" Target="../slideLayouts/slideLayout15.xml"/><Relationship Id="rId6" Type="http://schemas.openxmlformats.org/officeDocument/2006/relationships/image" Target="../media/image7.png"/><Relationship Id="rId5" Type="http://schemas.openxmlformats.org/officeDocument/2006/relationships/image" Target="../media/image17.png"/><Relationship Id="rId4" Type="http://schemas.openxmlformats.org/officeDocument/2006/relationships/image" Target="../media/image30.svg"/></Relationships>
</file>

<file path=ppt/slides/_rels/slide18.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9.png"/><Relationship Id="rId7" Type="http://schemas.microsoft.com/office/2007/relationships/hdphoto" Target="../media/hdphoto2.wdp"/><Relationship Id="rId2" Type="http://schemas.openxmlformats.org/officeDocument/2006/relationships/notesSlide" Target="../notesSlides/notesSlide18.xml"/><Relationship Id="rId1" Type="http://schemas.openxmlformats.org/officeDocument/2006/relationships/slideLayout" Target="../slideLayouts/slideLayout15.xml"/><Relationship Id="rId6" Type="http://schemas.openxmlformats.org/officeDocument/2006/relationships/image" Target="../media/image11.png"/><Relationship Id="rId5" Type="http://schemas.microsoft.com/office/2007/relationships/hdphoto" Target="../media/hdphoto1.wdp"/><Relationship Id="rId4" Type="http://schemas.openxmlformats.org/officeDocument/2006/relationships/image" Target="../media/image10.png"/><Relationship Id="rId9" Type="http://schemas.openxmlformats.org/officeDocument/2006/relationships/image" Target="../media/image13.sv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9.png"/><Relationship Id="rId7" Type="http://schemas.microsoft.com/office/2007/relationships/hdphoto" Target="../media/hdphoto2.wdp"/><Relationship Id="rId2" Type="http://schemas.openxmlformats.org/officeDocument/2006/relationships/notesSlide" Target="../notesSlides/notesSlide6.xml"/><Relationship Id="rId1" Type="http://schemas.openxmlformats.org/officeDocument/2006/relationships/slideLayout" Target="../slideLayouts/slideLayout15.xml"/><Relationship Id="rId6" Type="http://schemas.openxmlformats.org/officeDocument/2006/relationships/image" Target="../media/image11.png"/><Relationship Id="rId5" Type="http://schemas.microsoft.com/office/2007/relationships/hdphoto" Target="../media/hdphoto1.wdp"/><Relationship Id="rId4" Type="http://schemas.openxmlformats.org/officeDocument/2006/relationships/image" Target="../media/image10.png"/><Relationship Id="rId9" Type="http://schemas.openxmlformats.org/officeDocument/2006/relationships/image" Target="../media/image13.sv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D5E8E-FE6F-46C1-BE6F-3BD842186F1C}"/>
              </a:ext>
            </a:extLst>
          </p:cNvPr>
          <p:cNvSpPr>
            <a:spLocks noGrp="1"/>
          </p:cNvSpPr>
          <p:nvPr>
            <p:ph type="title"/>
          </p:nvPr>
        </p:nvSpPr>
        <p:spPr>
          <a:xfrm>
            <a:off x="269302" y="2084187"/>
            <a:ext cx="8112698" cy="899336"/>
          </a:xfrm>
        </p:spPr>
        <p:txBody>
          <a:bodyPr/>
          <a:lstStyle/>
          <a:p>
            <a:r>
              <a:rPr lang="en-US" dirty="0"/>
              <a:t>Internet of Things (IoT)</a:t>
            </a:r>
          </a:p>
        </p:txBody>
      </p:sp>
      <p:sp>
        <p:nvSpPr>
          <p:cNvPr id="3" name="Text Placeholder 2">
            <a:extLst>
              <a:ext uri="{FF2B5EF4-FFF2-40B4-BE49-F238E27FC236}">
                <a16:creationId xmlns:a16="http://schemas.microsoft.com/office/drawing/2014/main" id="{C83DC502-2B62-4F9B-A8B3-D2EF25BCD06C}"/>
              </a:ext>
            </a:extLst>
          </p:cNvPr>
          <p:cNvSpPr>
            <a:spLocks noGrp="1"/>
          </p:cNvSpPr>
          <p:nvPr>
            <p:ph type="body" sz="quarter" idx="12"/>
          </p:nvPr>
        </p:nvSpPr>
        <p:spPr>
          <a:xfrm>
            <a:off x="269301" y="3878574"/>
            <a:ext cx="7171337" cy="1792326"/>
          </a:xfrm>
        </p:spPr>
        <p:txBody>
          <a:bodyPr/>
          <a:lstStyle/>
          <a:p>
            <a:endParaRPr lang="en-US" dirty="0"/>
          </a:p>
        </p:txBody>
      </p:sp>
    </p:spTree>
    <p:extLst>
      <p:ext uri="{BB962C8B-B14F-4D97-AF65-F5344CB8AC3E}">
        <p14:creationId xmlns:p14="http://schemas.microsoft.com/office/powerpoint/2010/main" val="1379679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Wrap-up</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3006977"/>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Identify the preferred solution for the case study</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Identify solutions designed by other teams</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p:txBody>
      </p:sp>
    </p:spTree>
    <p:extLst>
      <p:ext uri="{BB962C8B-B14F-4D97-AF65-F5344CB8AC3E}">
        <p14:creationId xmlns:p14="http://schemas.microsoft.com/office/powerpoint/2010/main" val="4239998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6"/>
            <a:ext cx="8851315" cy="5440223"/>
          </a:xfrm>
        </p:spPr>
        <p:txBody>
          <a:bodyPr>
            <a:normAutofit fontScale="92500"/>
          </a:bodyPr>
          <a:lstStyle/>
          <a:p>
            <a:r>
              <a:rPr lang="en-US" sz="3600" dirty="0"/>
              <a:t>Sam George, Director of Analytics for Fabrikam</a:t>
            </a:r>
          </a:p>
          <a:p>
            <a:endParaRPr lang="en-US" sz="3600" dirty="0"/>
          </a:p>
          <a:p>
            <a:r>
              <a:rPr lang="en-US" sz="3600" dirty="0"/>
              <a:t>Primary audience is business and technology decision makers</a:t>
            </a:r>
          </a:p>
          <a:p>
            <a:endParaRPr lang="en-US" sz="3600" dirty="0"/>
          </a:p>
          <a:p>
            <a:r>
              <a:rPr lang="en-US" sz="3600" dirty="0"/>
              <a:t>Usually talk to Infrastructure Managers who report to the CIOs, or to application sponsors (like a VP LOB, CMO) or to those that represent the Business Unit IT or developers that report to application sponsors</a:t>
            </a: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target audience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4" name="Picture 3">
            <a:extLst>
              <a:ext uri="{FF2B5EF4-FFF2-40B4-BE49-F238E27FC236}">
                <a16:creationId xmlns:a16="http://schemas.microsoft.com/office/drawing/2014/main" id="{85758ABC-02F4-47F7-87C9-16D841341BF6}"/>
              </a:ext>
            </a:extLst>
          </p:cNvPr>
          <p:cNvPicPr>
            <a:picLocks noChangeAspect="1"/>
          </p:cNvPicPr>
          <p:nvPr/>
        </p:nvPicPr>
        <p:blipFill>
          <a:blip r:embed="rId3"/>
          <a:stretch>
            <a:fillRect/>
          </a:stretch>
        </p:blipFill>
        <p:spPr>
          <a:xfrm>
            <a:off x="9509760" y="1189176"/>
            <a:ext cx="2412698" cy="2425397"/>
          </a:xfrm>
          <a:prstGeom prst="rect">
            <a:avLst/>
          </a:prstGeom>
        </p:spPr>
      </p:pic>
    </p:spTree>
    <p:extLst>
      <p:ext uri="{BB962C8B-B14F-4D97-AF65-F5344CB8AC3E}">
        <p14:creationId xmlns:p14="http://schemas.microsoft.com/office/powerpoint/2010/main" val="586155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 of preferred solution, displaying smart meter telemetry being ingested into IoT Hub, then processed via Stream Analytics into hot and cold paths.">
            <a:extLst>
              <a:ext uri="{FF2B5EF4-FFF2-40B4-BE49-F238E27FC236}">
                <a16:creationId xmlns:a16="http://schemas.microsoft.com/office/drawing/2014/main" id="{0796A5A9-0079-4FDA-876F-9996C1A03D75}"/>
              </a:ext>
            </a:extLst>
          </p:cNvPr>
          <p:cNvPicPr>
            <a:picLocks noChangeAspect="1"/>
          </p:cNvPicPr>
          <p:nvPr/>
        </p:nvPicPr>
        <p:blipFill rotWithShape="1">
          <a:blip r:embed="rId3">
            <a:extLst>
              <a:ext uri="{28A0092B-C50C-407E-A947-70E740481C1C}">
                <a14:useLocalDpi xmlns:a14="http://schemas.microsoft.com/office/drawing/2010/main" val="0"/>
              </a:ext>
            </a:extLst>
          </a:blip>
          <a:srcRect t="9762"/>
          <a:stretch/>
        </p:blipFill>
        <p:spPr>
          <a:xfrm>
            <a:off x="705681" y="1189176"/>
            <a:ext cx="10780637" cy="5379313"/>
          </a:xfrm>
          <a:prstGeom prst="rect">
            <a:avLst/>
          </a:prstGeom>
        </p:spPr>
      </p:pic>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2547985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D04D8CF1-5197-4298-9E59-8E78BD2D3344}"/>
              </a:ext>
            </a:extLst>
          </p:cNvPr>
          <p:cNvSpPr txBox="1"/>
          <p:nvPr/>
        </p:nvSpPr>
        <p:spPr>
          <a:xfrm>
            <a:off x="4022826" y="4490578"/>
            <a:ext cx="2743200" cy="544765"/>
          </a:xfrm>
          <a:prstGeom prst="rect">
            <a:avLst/>
          </a:prstGeom>
          <a:noFill/>
        </p:spPr>
        <p:txBody>
          <a:bodyPr wrap="square" lIns="182880" tIns="146304" rIns="182880" bIns="146304" rtlCol="0">
            <a:spAutoFit/>
          </a:bodyPr>
          <a:lstStyle/>
          <a:p>
            <a:pPr>
              <a:lnSpc>
                <a:spcPct val="90000"/>
              </a:lnSpc>
              <a:spcAft>
                <a:spcPts val="600"/>
              </a:spcAft>
            </a:pPr>
            <a:r>
              <a:rPr lang="en-US" dirty="0">
                <a:gradFill>
                  <a:gsLst>
                    <a:gs pos="2917">
                      <a:schemeClr val="tx1"/>
                    </a:gs>
                    <a:gs pos="30000">
                      <a:schemeClr val="tx1"/>
                    </a:gs>
                  </a:gsLst>
                  <a:lin ang="5400000" scaled="0"/>
                </a:gradFill>
              </a:rPr>
              <a:t>3,333 messages/second</a:t>
            </a:r>
          </a:p>
        </p:txBody>
      </p:sp>
      <p:sp>
        <p:nvSpPr>
          <p:cNvPr id="3" name="Content Placeholder 2"/>
          <p:cNvSpPr>
            <a:spLocks noGrp="1"/>
          </p:cNvSpPr>
          <p:nvPr>
            <p:ph type="body" sz="quarter" idx="10"/>
          </p:nvPr>
        </p:nvSpPr>
        <p:spPr>
          <a:xfrm>
            <a:off x="269241" y="1189177"/>
            <a:ext cx="7058316" cy="945832"/>
          </a:xfrm>
        </p:spPr>
        <p:txBody>
          <a:bodyPr>
            <a:noAutofit/>
          </a:bodyPr>
          <a:lstStyle/>
          <a:p>
            <a:pPr marL="0" indent="0">
              <a:buNone/>
            </a:pPr>
            <a:r>
              <a:rPr lang="en-US" sz="3600" dirty="0">
                <a:solidFill>
                  <a:schemeClr val="tx1"/>
                </a:solidFill>
                <a:latin typeface="+mj-lt"/>
              </a:rPr>
              <a:t>Device to Cloud Communication</a:t>
            </a: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12" name="TextBox 11">
            <a:extLst>
              <a:ext uri="{FF2B5EF4-FFF2-40B4-BE49-F238E27FC236}">
                <a16:creationId xmlns:a16="http://schemas.microsoft.com/office/drawing/2014/main" id="{EA8C6786-CBB7-4593-A6F8-9249E2992CB8}"/>
              </a:ext>
            </a:extLst>
          </p:cNvPr>
          <p:cNvSpPr txBox="1"/>
          <p:nvPr/>
        </p:nvSpPr>
        <p:spPr>
          <a:xfrm>
            <a:off x="7250208" y="5283894"/>
            <a:ext cx="1957715" cy="926407"/>
          </a:xfrm>
          <a:prstGeom prst="rect">
            <a:avLst/>
          </a:prstGeom>
          <a:noFill/>
        </p:spPr>
        <p:txBody>
          <a:bodyPr wrap="non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Azure IoT Hub</a:t>
            </a:r>
          </a:p>
          <a:p>
            <a:pPr>
              <a:lnSpc>
                <a:spcPct val="90000"/>
              </a:lnSpc>
              <a:spcAft>
                <a:spcPts val="600"/>
              </a:spcAft>
            </a:pPr>
            <a:r>
              <a:rPr lang="en-US" sz="2000" dirty="0">
                <a:gradFill>
                  <a:gsLst>
                    <a:gs pos="2917">
                      <a:schemeClr val="tx1"/>
                    </a:gs>
                    <a:gs pos="30000">
                      <a:schemeClr val="tx1"/>
                    </a:gs>
                  </a:gsLst>
                  <a:lin ang="5400000" scaled="0"/>
                </a:gradFill>
              </a:rPr>
              <a:t>at S3 scale</a:t>
            </a:r>
          </a:p>
        </p:txBody>
      </p:sp>
      <p:sp>
        <p:nvSpPr>
          <p:cNvPr id="13" name="TextBox 12">
            <a:extLst>
              <a:ext uri="{FF2B5EF4-FFF2-40B4-BE49-F238E27FC236}">
                <a16:creationId xmlns:a16="http://schemas.microsoft.com/office/drawing/2014/main" id="{B1AD4D22-8498-42F7-94CF-EEF523EC9709}"/>
              </a:ext>
            </a:extLst>
          </p:cNvPr>
          <p:cNvSpPr txBox="1"/>
          <p:nvPr/>
        </p:nvSpPr>
        <p:spPr>
          <a:xfrm>
            <a:off x="2253235" y="5283894"/>
            <a:ext cx="1848006" cy="572464"/>
          </a:xfrm>
          <a:prstGeom prst="rect">
            <a:avLst/>
          </a:prstGeom>
          <a:noFill/>
        </p:spPr>
        <p:txBody>
          <a:bodyPr wrap="non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Smart Meters</a:t>
            </a:r>
          </a:p>
        </p:txBody>
      </p:sp>
      <p:pic>
        <p:nvPicPr>
          <p:cNvPr id="5" name="Picture 4" descr="Smart meters image">
            <a:extLst>
              <a:ext uri="{FF2B5EF4-FFF2-40B4-BE49-F238E27FC236}">
                <a16:creationId xmlns:a16="http://schemas.microsoft.com/office/drawing/2014/main" id="{93BF26CE-6176-4852-B8EF-F03C273B1805}"/>
              </a:ext>
            </a:extLst>
          </p:cNvPr>
          <p:cNvPicPr>
            <a:picLocks noChangeAspect="1"/>
          </p:cNvPicPr>
          <p:nvPr/>
        </p:nvPicPr>
        <p:blipFill>
          <a:blip r:embed="rId3"/>
          <a:stretch>
            <a:fillRect/>
          </a:stretch>
        </p:blipFill>
        <p:spPr>
          <a:xfrm>
            <a:off x="2314973" y="2135025"/>
            <a:ext cx="1786268" cy="3200400"/>
          </a:xfrm>
          <a:prstGeom prst="rect">
            <a:avLst/>
          </a:prstGeom>
        </p:spPr>
      </p:pic>
      <p:sp>
        <p:nvSpPr>
          <p:cNvPr id="19" name="Oval 18">
            <a:extLst>
              <a:ext uri="{FF2B5EF4-FFF2-40B4-BE49-F238E27FC236}">
                <a16:creationId xmlns:a16="http://schemas.microsoft.com/office/drawing/2014/main" id="{90E38DCD-AABA-46E9-A9EB-8525408490AE}"/>
              </a:ext>
            </a:extLst>
          </p:cNvPr>
          <p:cNvSpPr/>
          <p:nvPr/>
        </p:nvSpPr>
        <p:spPr bwMode="auto">
          <a:xfrm>
            <a:off x="7134769" y="2987277"/>
            <a:ext cx="2194560" cy="219456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20" name="Picture 19" descr="IoT Hub logo">
            <a:extLst>
              <a:ext uri="{FF2B5EF4-FFF2-40B4-BE49-F238E27FC236}">
                <a16:creationId xmlns:a16="http://schemas.microsoft.com/office/drawing/2014/main" id="{49E35153-6B01-45C0-99CC-D1679D074E9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97546" y="3353037"/>
            <a:ext cx="1463040" cy="1463040"/>
          </a:xfrm>
          <a:prstGeom prst="rect">
            <a:avLst/>
          </a:prstGeom>
        </p:spPr>
      </p:pic>
      <p:sp>
        <p:nvSpPr>
          <p:cNvPr id="9" name="Arrow: Right 8">
            <a:extLst>
              <a:ext uri="{FF2B5EF4-FFF2-40B4-BE49-F238E27FC236}">
                <a16:creationId xmlns:a16="http://schemas.microsoft.com/office/drawing/2014/main" id="{6B6EB87A-71B8-48F1-AF7B-13BEE9BCE4CF}"/>
              </a:ext>
            </a:extLst>
          </p:cNvPr>
          <p:cNvSpPr/>
          <p:nvPr/>
        </p:nvSpPr>
        <p:spPr bwMode="auto">
          <a:xfrm>
            <a:off x="3798398" y="3615203"/>
            <a:ext cx="3134409" cy="228600"/>
          </a:xfrm>
          <a:prstGeom prst="rightArrow">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b="1" dirty="0">
              <a:solidFill>
                <a:schemeClr val="bg1"/>
              </a:solidFill>
              <a:ea typeface="Segoe UI" pitchFamily="34" charset="0"/>
              <a:cs typeface="Segoe UI" pitchFamily="34" charset="0"/>
            </a:endParaRPr>
          </a:p>
        </p:txBody>
      </p:sp>
      <p:sp>
        <p:nvSpPr>
          <p:cNvPr id="21" name="TextBox 20">
            <a:extLst>
              <a:ext uri="{FF2B5EF4-FFF2-40B4-BE49-F238E27FC236}">
                <a16:creationId xmlns:a16="http://schemas.microsoft.com/office/drawing/2014/main" id="{5A2C85E4-8C3F-4ACA-A0AC-A7B365FE9307}"/>
              </a:ext>
            </a:extLst>
          </p:cNvPr>
          <p:cNvSpPr txBox="1"/>
          <p:nvPr/>
        </p:nvSpPr>
        <p:spPr>
          <a:xfrm>
            <a:off x="3972285" y="2728530"/>
            <a:ext cx="2844281" cy="1043363"/>
          </a:xfrm>
          <a:prstGeom prst="rect">
            <a:avLst/>
          </a:prstGeom>
          <a:noFill/>
        </p:spPr>
        <p:txBody>
          <a:bodyPr wrap="square" lIns="182880" tIns="146304" rIns="182880" bIns="146304" rtlCol="0">
            <a:spAutoFit/>
          </a:bodyPr>
          <a:lstStyle/>
          <a:p>
            <a:pPr>
              <a:lnSpc>
                <a:spcPct val="90000"/>
              </a:lnSpc>
              <a:spcAft>
                <a:spcPts val="600"/>
              </a:spcAft>
            </a:pPr>
            <a:r>
              <a:rPr lang="en-US" dirty="0">
                <a:gradFill>
                  <a:gsLst>
                    <a:gs pos="2917">
                      <a:schemeClr val="tx1"/>
                    </a:gs>
                    <a:gs pos="30000">
                      <a:schemeClr val="tx1"/>
                    </a:gs>
                  </a:gsLst>
                  <a:lin ang="5400000" scaled="0"/>
                </a:gradFill>
              </a:rPr>
              <a:t>HTTPS POST, AMQP, AMQP over WebSockets, MQTT</a:t>
            </a:r>
          </a:p>
        </p:txBody>
      </p:sp>
      <p:sp>
        <p:nvSpPr>
          <p:cNvPr id="23" name="Arrow: Right 22">
            <a:extLst>
              <a:ext uri="{FF2B5EF4-FFF2-40B4-BE49-F238E27FC236}">
                <a16:creationId xmlns:a16="http://schemas.microsoft.com/office/drawing/2014/main" id="{51096651-31E9-4A53-B930-3D6391010176}"/>
              </a:ext>
            </a:extLst>
          </p:cNvPr>
          <p:cNvSpPr/>
          <p:nvPr/>
        </p:nvSpPr>
        <p:spPr bwMode="auto">
          <a:xfrm>
            <a:off x="3798398" y="4333070"/>
            <a:ext cx="3134409" cy="228600"/>
          </a:xfrm>
          <a:prstGeom prst="rightArrow">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b="1" dirty="0">
              <a:solidFill>
                <a:schemeClr val="bg1"/>
              </a:solidFill>
              <a:ea typeface="Segoe UI" pitchFamily="34" charset="0"/>
              <a:cs typeface="Segoe UI" pitchFamily="34" charset="0"/>
            </a:endParaRPr>
          </a:p>
        </p:txBody>
      </p:sp>
    </p:spTree>
    <p:extLst>
      <p:ext uri="{BB962C8B-B14F-4D97-AF65-F5344CB8AC3E}">
        <p14:creationId xmlns:p14="http://schemas.microsoft.com/office/powerpoint/2010/main" val="2371438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41" y="1189176"/>
            <a:ext cx="7058316" cy="893463"/>
          </a:xfrm>
        </p:spPr>
        <p:txBody>
          <a:bodyPr>
            <a:normAutofit/>
          </a:bodyPr>
          <a:lstStyle/>
          <a:p>
            <a:pPr marL="0" indent="0">
              <a:buNone/>
            </a:pPr>
            <a:r>
              <a:rPr lang="en-US" sz="3600" dirty="0">
                <a:solidFill>
                  <a:schemeClr val="tx1"/>
                </a:solidFill>
                <a:latin typeface="+mj-lt"/>
              </a:rPr>
              <a:t>Device Provisioning</a:t>
            </a: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26" name="Picture 25" descr="IoT device provisioning flow. Devices are registered with IoT Hub identity registry, then they are installed and connected to the network. Activation of devices enables the flow of telemetry data to begin.">
            <a:extLst>
              <a:ext uri="{FF2B5EF4-FFF2-40B4-BE49-F238E27FC236}">
                <a16:creationId xmlns:a16="http://schemas.microsoft.com/office/drawing/2014/main" id="{4827FB79-FFC2-4B01-993C-876F917352F5}"/>
              </a:ext>
            </a:extLst>
          </p:cNvPr>
          <p:cNvPicPr/>
          <p:nvPr/>
        </p:nvPicPr>
        <p:blipFill>
          <a:blip r:embed="rId3">
            <a:extLst>
              <a:ext uri="{28A0092B-C50C-407E-A947-70E740481C1C}">
                <a14:useLocalDpi xmlns:a14="http://schemas.microsoft.com/office/drawing/2010/main" val="0"/>
              </a:ext>
            </a:extLst>
          </a:blip>
          <a:stretch>
            <a:fillRect/>
          </a:stretch>
        </p:blipFill>
        <p:spPr>
          <a:xfrm>
            <a:off x="1358847" y="1756683"/>
            <a:ext cx="9474306" cy="5010855"/>
          </a:xfrm>
          <a:prstGeom prst="rect">
            <a:avLst/>
          </a:prstGeom>
        </p:spPr>
      </p:pic>
    </p:spTree>
    <p:extLst>
      <p:ext uri="{BB962C8B-B14F-4D97-AF65-F5344CB8AC3E}">
        <p14:creationId xmlns:p14="http://schemas.microsoft.com/office/powerpoint/2010/main" val="2073441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41" y="1189177"/>
            <a:ext cx="7058316" cy="899666"/>
          </a:xfrm>
        </p:spPr>
        <p:txBody>
          <a:bodyPr>
            <a:normAutofit/>
          </a:bodyPr>
          <a:lstStyle/>
          <a:p>
            <a:pPr marL="0" indent="0">
              <a:buNone/>
            </a:pPr>
            <a:r>
              <a:rPr lang="en-US" sz="3600" dirty="0">
                <a:solidFill>
                  <a:schemeClr val="tx1"/>
                </a:solidFill>
                <a:latin typeface="+mj-lt"/>
              </a:rPr>
              <a:t>Hot Path Processing</a:t>
            </a: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1" name="TextBox 30">
            <a:extLst>
              <a:ext uri="{FF2B5EF4-FFF2-40B4-BE49-F238E27FC236}">
                <a16:creationId xmlns:a16="http://schemas.microsoft.com/office/drawing/2014/main" id="{3B46D27E-3B5C-4BCB-AD02-1556535A0078}"/>
              </a:ext>
            </a:extLst>
          </p:cNvPr>
          <p:cNvSpPr txBox="1"/>
          <p:nvPr/>
        </p:nvSpPr>
        <p:spPr>
          <a:xfrm>
            <a:off x="5313331" y="5150733"/>
            <a:ext cx="1250983" cy="572464"/>
          </a:xfrm>
          <a:prstGeom prst="rect">
            <a:avLst/>
          </a:prstGeom>
          <a:noFill/>
        </p:spPr>
        <p:txBody>
          <a:bodyPr wrap="non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IoT Hub</a:t>
            </a:r>
          </a:p>
        </p:txBody>
      </p:sp>
      <p:sp>
        <p:nvSpPr>
          <p:cNvPr id="32" name="TextBox 31">
            <a:extLst>
              <a:ext uri="{FF2B5EF4-FFF2-40B4-BE49-F238E27FC236}">
                <a16:creationId xmlns:a16="http://schemas.microsoft.com/office/drawing/2014/main" id="{0D1DF9BD-4728-4C27-B289-BAD47C4105CE}"/>
              </a:ext>
            </a:extLst>
          </p:cNvPr>
          <p:cNvSpPr txBox="1"/>
          <p:nvPr/>
        </p:nvSpPr>
        <p:spPr>
          <a:xfrm>
            <a:off x="1229950" y="5385434"/>
            <a:ext cx="1848006" cy="572464"/>
          </a:xfrm>
          <a:prstGeom prst="rect">
            <a:avLst/>
          </a:prstGeom>
          <a:noFill/>
        </p:spPr>
        <p:txBody>
          <a:bodyPr wrap="non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Smart Meters</a:t>
            </a:r>
          </a:p>
        </p:txBody>
      </p:sp>
      <p:pic>
        <p:nvPicPr>
          <p:cNvPr id="33" name="Picture 32" descr="Smart meters image">
            <a:extLst>
              <a:ext uri="{FF2B5EF4-FFF2-40B4-BE49-F238E27FC236}">
                <a16:creationId xmlns:a16="http://schemas.microsoft.com/office/drawing/2014/main" id="{3155C19E-8853-4F35-9A87-6B0FD0484C6A}"/>
              </a:ext>
            </a:extLst>
          </p:cNvPr>
          <p:cNvPicPr>
            <a:picLocks noChangeAspect="1"/>
          </p:cNvPicPr>
          <p:nvPr/>
        </p:nvPicPr>
        <p:blipFill>
          <a:blip r:embed="rId3"/>
          <a:stretch>
            <a:fillRect/>
          </a:stretch>
        </p:blipFill>
        <p:spPr>
          <a:xfrm>
            <a:off x="1291688" y="2236565"/>
            <a:ext cx="1786268" cy="3200400"/>
          </a:xfrm>
          <a:prstGeom prst="rect">
            <a:avLst/>
          </a:prstGeom>
        </p:spPr>
      </p:pic>
      <p:sp>
        <p:nvSpPr>
          <p:cNvPr id="34" name="Oval 33">
            <a:extLst>
              <a:ext uri="{FF2B5EF4-FFF2-40B4-BE49-F238E27FC236}">
                <a16:creationId xmlns:a16="http://schemas.microsoft.com/office/drawing/2014/main" id="{97FF5F59-23CA-42AF-96B7-F127908BB5E0}"/>
              </a:ext>
            </a:extLst>
          </p:cNvPr>
          <p:cNvSpPr/>
          <p:nvPr/>
        </p:nvSpPr>
        <p:spPr bwMode="auto">
          <a:xfrm>
            <a:off x="5024423" y="3265558"/>
            <a:ext cx="1828800" cy="182880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35" name="Picture 34" descr="IoT Hub logo">
            <a:extLst>
              <a:ext uri="{FF2B5EF4-FFF2-40B4-BE49-F238E27FC236}">
                <a16:creationId xmlns:a16="http://schemas.microsoft.com/office/drawing/2014/main" id="{43134BDC-AB5E-42BD-B10B-32FDFC89D67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01647" y="3546997"/>
            <a:ext cx="1280160" cy="1280160"/>
          </a:xfrm>
          <a:prstGeom prst="rect">
            <a:avLst/>
          </a:prstGeom>
        </p:spPr>
      </p:pic>
      <p:sp>
        <p:nvSpPr>
          <p:cNvPr id="37" name="TextBox 36">
            <a:extLst>
              <a:ext uri="{FF2B5EF4-FFF2-40B4-BE49-F238E27FC236}">
                <a16:creationId xmlns:a16="http://schemas.microsoft.com/office/drawing/2014/main" id="{6E3A024D-F538-4FF4-88F4-938096A95DAE}"/>
              </a:ext>
            </a:extLst>
          </p:cNvPr>
          <p:cNvSpPr txBox="1"/>
          <p:nvPr/>
        </p:nvSpPr>
        <p:spPr>
          <a:xfrm>
            <a:off x="8217552" y="4912109"/>
            <a:ext cx="2844281"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Stream Analytics Job</a:t>
            </a:r>
          </a:p>
        </p:txBody>
      </p:sp>
      <p:sp>
        <p:nvSpPr>
          <p:cNvPr id="38" name="Arrow: Right 37">
            <a:extLst>
              <a:ext uri="{FF2B5EF4-FFF2-40B4-BE49-F238E27FC236}">
                <a16:creationId xmlns:a16="http://schemas.microsoft.com/office/drawing/2014/main" id="{BD50215C-1BD3-4D10-A09C-B08795DA3FD3}"/>
              </a:ext>
            </a:extLst>
          </p:cNvPr>
          <p:cNvSpPr/>
          <p:nvPr/>
        </p:nvSpPr>
        <p:spPr bwMode="auto">
          <a:xfrm>
            <a:off x="3139694" y="4071797"/>
            <a:ext cx="1828800" cy="228600"/>
          </a:xfrm>
          <a:prstGeom prst="rightArrow">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b="1" dirty="0">
              <a:solidFill>
                <a:schemeClr val="bg1"/>
              </a:solidFill>
              <a:ea typeface="Segoe UI" pitchFamily="34" charset="0"/>
              <a:cs typeface="Segoe UI" pitchFamily="34" charset="0"/>
            </a:endParaRPr>
          </a:p>
        </p:txBody>
      </p:sp>
      <p:pic>
        <p:nvPicPr>
          <p:cNvPr id="39" name="Graphic 38">
            <a:extLst>
              <a:ext uri="{FF2B5EF4-FFF2-40B4-BE49-F238E27FC236}">
                <a16:creationId xmlns:a16="http://schemas.microsoft.com/office/drawing/2014/main" id="{3390B7D4-6EE8-4596-893B-D129953D5EB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872391" y="3448438"/>
            <a:ext cx="1463040" cy="1463040"/>
          </a:xfrm>
          <a:prstGeom prst="rect">
            <a:avLst/>
          </a:prstGeom>
        </p:spPr>
      </p:pic>
      <p:sp>
        <p:nvSpPr>
          <p:cNvPr id="40" name="Arrow: Right 39">
            <a:extLst>
              <a:ext uri="{FF2B5EF4-FFF2-40B4-BE49-F238E27FC236}">
                <a16:creationId xmlns:a16="http://schemas.microsoft.com/office/drawing/2014/main" id="{978A6FF5-4FD3-4B33-AE7E-D8578C0A4AF4}"/>
              </a:ext>
            </a:extLst>
          </p:cNvPr>
          <p:cNvSpPr/>
          <p:nvPr/>
        </p:nvSpPr>
        <p:spPr bwMode="auto">
          <a:xfrm>
            <a:off x="6948407" y="4072777"/>
            <a:ext cx="1828800" cy="228600"/>
          </a:xfrm>
          <a:prstGeom prst="rightArrow">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b="1" dirty="0">
              <a:solidFill>
                <a:schemeClr val="bg1"/>
              </a:solidFill>
              <a:ea typeface="Segoe UI" pitchFamily="34" charset="0"/>
              <a:cs typeface="Segoe UI" pitchFamily="34" charset="0"/>
            </a:endParaRPr>
          </a:p>
        </p:txBody>
      </p:sp>
      <p:sp>
        <p:nvSpPr>
          <p:cNvPr id="41" name="TextBox 40">
            <a:extLst>
              <a:ext uri="{FF2B5EF4-FFF2-40B4-BE49-F238E27FC236}">
                <a16:creationId xmlns:a16="http://schemas.microsoft.com/office/drawing/2014/main" id="{04759DDD-5A94-489C-AF80-E1914BC80922}"/>
              </a:ext>
            </a:extLst>
          </p:cNvPr>
          <p:cNvSpPr txBox="1"/>
          <p:nvPr/>
        </p:nvSpPr>
        <p:spPr>
          <a:xfrm>
            <a:off x="6530176" y="2197296"/>
            <a:ext cx="5863363" cy="1280351"/>
          </a:xfrm>
          <a:prstGeom prst="rect">
            <a:avLst/>
          </a:prstGeom>
          <a:noFill/>
        </p:spPr>
        <p:txBody>
          <a:bodyPr wrap="squar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SELECT AVG(EnergyUsed) AS Average, DeviceId</a:t>
            </a:r>
          </a:p>
          <a:p>
            <a:pPr>
              <a:lnSpc>
                <a:spcPct val="90000"/>
              </a:lnSpc>
              <a:spcAft>
                <a:spcPts val="600"/>
              </a:spcAft>
            </a:pPr>
            <a:r>
              <a:rPr lang="en-US" sz="2000" dirty="0">
                <a:gradFill>
                  <a:gsLst>
                    <a:gs pos="2917">
                      <a:schemeClr val="tx1"/>
                    </a:gs>
                    <a:gs pos="30000">
                      <a:schemeClr val="tx1"/>
                    </a:gs>
                  </a:gsLst>
                  <a:lin ang="5400000" scaled="0"/>
                </a:gradFill>
              </a:rPr>
              <a:t>FROM Input1</a:t>
            </a:r>
          </a:p>
          <a:p>
            <a:pPr>
              <a:lnSpc>
                <a:spcPct val="90000"/>
              </a:lnSpc>
              <a:spcAft>
                <a:spcPts val="600"/>
              </a:spcAft>
            </a:pPr>
            <a:r>
              <a:rPr lang="en-US" sz="2000" dirty="0">
                <a:gradFill>
                  <a:gsLst>
                    <a:gs pos="2917">
                      <a:schemeClr val="tx1"/>
                    </a:gs>
                    <a:gs pos="30000">
                      <a:schemeClr val="tx1"/>
                    </a:gs>
                  </a:gsLst>
                  <a:lin ang="5400000" scaled="0"/>
                </a:gradFill>
              </a:rPr>
              <a:t>GROUP BY TumblingWindow(minute, 5), DeviceId </a:t>
            </a:r>
          </a:p>
        </p:txBody>
      </p:sp>
    </p:spTree>
    <p:extLst>
      <p:ext uri="{BB962C8B-B14F-4D97-AF65-F5344CB8AC3E}">
        <p14:creationId xmlns:p14="http://schemas.microsoft.com/office/powerpoint/2010/main" val="449145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Graphic 21">
            <a:extLst>
              <a:ext uri="{FF2B5EF4-FFF2-40B4-BE49-F238E27FC236}">
                <a16:creationId xmlns:a16="http://schemas.microsoft.com/office/drawing/2014/main" id="{2B348A11-A268-463C-9E0E-BCA069C963B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542889" y="1821956"/>
            <a:ext cx="5535991" cy="4297680"/>
          </a:xfrm>
          <a:prstGeom prst="rect">
            <a:avLst/>
          </a:prstGeom>
        </p:spPr>
      </p:pic>
      <p:sp>
        <p:nvSpPr>
          <p:cNvPr id="3" name="Content Placeholder 2"/>
          <p:cNvSpPr>
            <a:spLocks noGrp="1"/>
          </p:cNvSpPr>
          <p:nvPr>
            <p:ph type="body" sz="quarter" idx="10"/>
          </p:nvPr>
        </p:nvSpPr>
        <p:spPr>
          <a:xfrm>
            <a:off x="269241" y="1189177"/>
            <a:ext cx="7107676" cy="899665"/>
          </a:xfrm>
        </p:spPr>
        <p:txBody>
          <a:bodyPr>
            <a:normAutofit/>
          </a:bodyPr>
          <a:lstStyle/>
          <a:p>
            <a:pPr marL="0" indent="0">
              <a:buNone/>
            </a:pPr>
            <a:r>
              <a:rPr lang="en-US" sz="3600" dirty="0">
                <a:solidFill>
                  <a:schemeClr val="tx1"/>
                </a:solidFill>
                <a:latin typeface="+mj-lt"/>
              </a:rPr>
              <a:t>Cold Path Processing</a:t>
            </a: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7" name="Picture 6" descr="HDInsight logo">
            <a:extLst>
              <a:ext uri="{FF2B5EF4-FFF2-40B4-BE49-F238E27FC236}">
                <a16:creationId xmlns:a16="http://schemas.microsoft.com/office/drawing/2014/main" id="{80EB9B2B-B7D8-4DB5-A59C-05CAECFB2E57}"/>
              </a:ext>
            </a:extLst>
          </p:cNvPr>
          <p:cNvPicPr>
            <a:picLocks noChangeAspect="1"/>
          </p:cNvPicPr>
          <p:nvPr/>
        </p:nvPicPr>
        <p:blipFill>
          <a:blip r:embed="rId5"/>
          <a:stretch>
            <a:fillRect/>
          </a:stretch>
        </p:blipFill>
        <p:spPr>
          <a:xfrm>
            <a:off x="9334475" y="1699167"/>
            <a:ext cx="2786746" cy="1463040"/>
          </a:xfrm>
          <a:prstGeom prst="rect">
            <a:avLst/>
          </a:prstGeom>
        </p:spPr>
      </p:pic>
      <p:pic>
        <p:nvPicPr>
          <p:cNvPr id="8" name="Picture 7" descr="Spark logo">
            <a:extLst>
              <a:ext uri="{FF2B5EF4-FFF2-40B4-BE49-F238E27FC236}">
                <a16:creationId xmlns:a16="http://schemas.microsoft.com/office/drawing/2014/main" id="{A4C64DF8-1362-4312-A0C2-7B9B2F95B7FC}"/>
              </a:ext>
            </a:extLst>
          </p:cNvPr>
          <p:cNvPicPr>
            <a:picLocks noChangeAspect="1"/>
          </p:cNvPicPr>
          <p:nvPr/>
        </p:nvPicPr>
        <p:blipFill>
          <a:blip r:embed="rId6"/>
          <a:stretch>
            <a:fillRect/>
          </a:stretch>
        </p:blipFill>
        <p:spPr>
          <a:xfrm>
            <a:off x="9422889" y="967647"/>
            <a:ext cx="1463040" cy="1463040"/>
          </a:xfrm>
          <a:prstGeom prst="rect">
            <a:avLst/>
          </a:prstGeom>
        </p:spPr>
      </p:pic>
      <p:sp>
        <p:nvSpPr>
          <p:cNvPr id="19" name="TextBox 18">
            <a:extLst>
              <a:ext uri="{FF2B5EF4-FFF2-40B4-BE49-F238E27FC236}">
                <a16:creationId xmlns:a16="http://schemas.microsoft.com/office/drawing/2014/main" id="{96FC274F-C9A8-44BB-BCDA-91AB4ABB6181}"/>
              </a:ext>
            </a:extLst>
          </p:cNvPr>
          <p:cNvSpPr txBox="1"/>
          <p:nvPr/>
        </p:nvSpPr>
        <p:spPr>
          <a:xfrm>
            <a:off x="174107" y="4394643"/>
            <a:ext cx="2626681" cy="843308"/>
          </a:xfrm>
          <a:prstGeom prst="rect">
            <a:avLst/>
          </a:prstGeom>
          <a:noFill/>
        </p:spPr>
        <p:txBody>
          <a:bodyPr wrap="non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Stream Analytics Job</a:t>
            </a:r>
          </a:p>
          <a:p>
            <a:pPr>
              <a:lnSpc>
                <a:spcPct val="90000"/>
              </a:lnSpc>
              <a:spcAft>
                <a:spcPts val="600"/>
              </a:spcAft>
            </a:pPr>
            <a:r>
              <a:rPr lang="en-US" sz="1400" dirty="0">
                <a:gradFill>
                  <a:gsLst>
                    <a:gs pos="2917">
                      <a:schemeClr val="tx1"/>
                    </a:gs>
                    <a:gs pos="30000">
                      <a:schemeClr val="tx1"/>
                    </a:gs>
                  </a:gsLst>
                  <a:lin ang="5400000" scaled="0"/>
                </a:gradFill>
              </a:rPr>
              <a:t>Cold path query</a:t>
            </a:r>
          </a:p>
        </p:txBody>
      </p:sp>
      <p:sp>
        <p:nvSpPr>
          <p:cNvPr id="21" name="Arrow: Right 20">
            <a:extLst>
              <a:ext uri="{FF2B5EF4-FFF2-40B4-BE49-F238E27FC236}">
                <a16:creationId xmlns:a16="http://schemas.microsoft.com/office/drawing/2014/main" id="{ADE6884C-E52E-4BF1-8B15-722F3A7AF33F}"/>
              </a:ext>
            </a:extLst>
          </p:cNvPr>
          <p:cNvSpPr/>
          <p:nvPr/>
        </p:nvSpPr>
        <p:spPr bwMode="auto">
          <a:xfrm>
            <a:off x="2206428" y="3762712"/>
            <a:ext cx="1188720" cy="228600"/>
          </a:xfrm>
          <a:prstGeom prst="rightArrow">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b="1" dirty="0">
              <a:solidFill>
                <a:schemeClr val="bg1"/>
              </a:solidFill>
              <a:ea typeface="Segoe UI" pitchFamily="34" charset="0"/>
              <a:cs typeface="Segoe UI" pitchFamily="34" charset="0"/>
            </a:endParaRPr>
          </a:p>
        </p:txBody>
      </p:sp>
      <p:sp>
        <p:nvSpPr>
          <p:cNvPr id="26" name="TextBox 25">
            <a:extLst>
              <a:ext uri="{FF2B5EF4-FFF2-40B4-BE49-F238E27FC236}">
                <a16:creationId xmlns:a16="http://schemas.microsoft.com/office/drawing/2014/main" id="{8B73CB32-CD06-4051-A6E2-474FCCE96777}"/>
              </a:ext>
            </a:extLst>
          </p:cNvPr>
          <p:cNvSpPr txBox="1"/>
          <p:nvPr/>
        </p:nvSpPr>
        <p:spPr>
          <a:xfrm>
            <a:off x="2641804" y="4796935"/>
            <a:ext cx="3338158" cy="489365"/>
          </a:xfrm>
          <a:prstGeom prst="rect">
            <a:avLst/>
          </a:prstGeom>
          <a:noFill/>
        </p:spPr>
        <p:txBody>
          <a:bodyPr wrap="none" lIns="182880" tIns="146304" rIns="182880" bIns="146304" rtlCol="0">
            <a:spAutoFit/>
          </a:bodyPr>
          <a:lstStyle/>
          <a:p>
            <a:pPr>
              <a:lnSpc>
                <a:spcPct val="90000"/>
              </a:lnSpc>
              <a:spcAft>
                <a:spcPts val="600"/>
              </a:spcAft>
            </a:pPr>
            <a:r>
              <a:rPr lang="en-US" sz="1400" dirty="0">
                <a:gradFill>
                  <a:gsLst>
                    <a:gs pos="2917">
                      <a:schemeClr val="tx1"/>
                    </a:gs>
                    <a:gs pos="30000">
                      <a:schemeClr val="tx1"/>
                    </a:gs>
                  </a:gsLst>
                  <a:lin ang="5400000" scaled="0"/>
                </a:gradFill>
              </a:rPr>
              <a:t>telemetry/{year}/{month}/{day}/{hour}/</a:t>
            </a:r>
          </a:p>
        </p:txBody>
      </p:sp>
      <p:sp>
        <p:nvSpPr>
          <p:cNvPr id="27" name="TextBox 26">
            <a:extLst>
              <a:ext uri="{FF2B5EF4-FFF2-40B4-BE49-F238E27FC236}">
                <a16:creationId xmlns:a16="http://schemas.microsoft.com/office/drawing/2014/main" id="{2F8DCC71-3E0B-4E64-89CD-C8E9816536A4}"/>
              </a:ext>
            </a:extLst>
          </p:cNvPr>
          <p:cNvSpPr txBox="1"/>
          <p:nvPr/>
        </p:nvSpPr>
        <p:spPr>
          <a:xfrm>
            <a:off x="9540418" y="3070767"/>
            <a:ext cx="1820050" cy="926407"/>
          </a:xfrm>
          <a:prstGeom prst="rect">
            <a:avLst/>
          </a:prstGeom>
          <a:noFill/>
        </p:spPr>
        <p:txBody>
          <a:bodyPr wrap="non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Spark SQL</a:t>
            </a:r>
          </a:p>
          <a:p>
            <a:pPr>
              <a:lnSpc>
                <a:spcPct val="90000"/>
              </a:lnSpc>
              <a:spcAft>
                <a:spcPts val="600"/>
              </a:spcAft>
            </a:pPr>
            <a:r>
              <a:rPr lang="en-US" sz="2000" dirty="0">
                <a:gradFill>
                  <a:gsLst>
                    <a:gs pos="2917">
                      <a:schemeClr val="tx1"/>
                    </a:gs>
                    <a:gs pos="30000">
                      <a:schemeClr val="tx1"/>
                    </a:gs>
                  </a:gsLst>
                  <a:lin ang="5400000" scaled="0"/>
                </a:gradFill>
              </a:rPr>
              <a:t>on HDInsight</a:t>
            </a:r>
          </a:p>
        </p:txBody>
      </p:sp>
      <p:sp>
        <p:nvSpPr>
          <p:cNvPr id="24" name="TextBox 23">
            <a:extLst>
              <a:ext uri="{FF2B5EF4-FFF2-40B4-BE49-F238E27FC236}">
                <a16:creationId xmlns:a16="http://schemas.microsoft.com/office/drawing/2014/main" id="{B14650C4-2ACE-4064-AF43-C82312F2852A}"/>
              </a:ext>
            </a:extLst>
          </p:cNvPr>
          <p:cNvSpPr txBox="1"/>
          <p:nvPr/>
        </p:nvSpPr>
        <p:spPr>
          <a:xfrm>
            <a:off x="3421217" y="4482927"/>
            <a:ext cx="1779333" cy="572464"/>
          </a:xfrm>
          <a:prstGeom prst="rect">
            <a:avLst/>
          </a:prstGeom>
          <a:noFill/>
        </p:spPr>
        <p:txBody>
          <a:bodyPr wrap="non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Blob Storage</a:t>
            </a:r>
          </a:p>
        </p:txBody>
      </p:sp>
      <p:pic>
        <p:nvPicPr>
          <p:cNvPr id="28" name="Graphic 27">
            <a:extLst>
              <a:ext uri="{FF2B5EF4-FFF2-40B4-BE49-F238E27FC236}">
                <a16:creationId xmlns:a16="http://schemas.microsoft.com/office/drawing/2014/main" id="{38C7E13E-6692-4E13-825C-296A3379711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10468" y="3145492"/>
            <a:ext cx="1463040" cy="1463040"/>
          </a:xfrm>
          <a:prstGeom prst="rect">
            <a:avLst/>
          </a:prstGeom>
        </p:spPr>
      </p:pic>
      <p:sp>
        <p:nvSpPr>
          <p:cNvPr id="29" name="Arrow: Right 28">
            <a:extLst>
              <a:ext uri="{FF2B5EF4-FFF2-40B4-BE49-F238E27FC236}">
                <a16:creationId xmlns:a16="http://schemas.microsoft.com/office/drawing/2014/main" id="{ABA58D16-3AE2-4E3B-AF44-EAB111CB9C6C}"/>
              </a:ext>
            </a:extLst>
          </p:cNvPr>
          <p:cNvSpPr/>
          <p:nvPr/>
        </p:nvSpPr>
        <p:spPr bwMode="auto">
          <a:xfrm rot="10800000">
            <a:off x="5208680" y="3762712"/>
            <a:ext cx="1188720" cy="228600"/>
          </a:xfrm>
          <a:prstGeom prst="rightArrow">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b="1" dirty="0">
              <a:solidFill>
                <a:schemeClr val="bg1"/>
              </a:solidFill>
              <a:ea typeface="Segoe UI" pitchFamily="34" charset="0"/>
              <a:cs typeface="Segoe UI" pitchFamily="34" charset="0"/>
            </a:endParaRPr>
          </a:p>
        </p:txBody>
      </p:sp>
      <p:pic>
        <p:nvPicPr>
          <p:cNvPr id="5" name="Graphic 4">
            <a:extLst>
              <a:ext uri="{FF2B5EF4-FFF2-40B4-BE49-F238E27FC236}">
                <a16:creationId xmlns:a16="http://schemas.microsoft.com/office/drawing/2014/main" id="{81F11817-FD4D-4EE1-8650-0493A4314B8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607837" y="3145492"/>
            <a:ext cx="1463040" cy="1463040"/>
          </a:xfrm>
          <a:prstGeom prst="rect">
            <a:avLst/>
          </a:prstGeom>
        </p:spPr>
      </p:pic>
      <p:sp>
        <p:nvSpPr>
          <p:cNvPr id="30" name="Arrow: Right 29">
            <a:extLst>
              <a:ext uri="{FF2B5EF4-FFF2-40B4-BE49-F238E27FC236}">
                <a16:creationId xmlns:a16="http://schemas.microsoft.com/office/drawing/2014/main" id="{E19C09A2-016C-4169-8DB8-E6513A512D76}"/>
              </a:ext>
            </a:extLst>
          </p:cNvPr>
          <p:cNvSpPr/>
          <p:nvPr/>
        </p:nvSpPr>
        <p:spPr bwMode="auto">
          <a:xfrm rot="19739181">
            <a:off x="8274800" y="3204460"/>
            <a:ext cx="1188720" cy="228600"/>
          </a:xfrm>
          <a:prstGeom prst="rightArrow">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b="1" dirty="0">
              <a:solidFill>
                <a:schemeClr val="bg1"/>
              </a:solidFill>
              <a:ea typeface="Segoe UI" pitchFamily="34" charset="0"/>
              <a:cs typeface="Segoe UI" pitchFamily="34" charset="0"/>
            </a:endParaRPr>
          </a:p>
        </p:txBody>
      </p:sp>
      <p:sp>
        <p:nvSpPr>
          <p:cNvPr id="31" name="TextBox 30">
            <a:extLst>
              <a:ext uri="{FF2B5EF4-FFF2-40B4-BE49-F238E27FC236}">
                <a16:creationId xmlns:a16="http://schemas.microsoft.com/office/drawing/2014/main" id="{31A5E5E9-04C9-4FBB-9AA8-4EC175F27EDD}"/>
              </a:ext>
            </a:extLst>
          </p:cNvPr>
          <p:cNvSpPr txBox="1"/>
          <p:nvPr/>
        </p:nvSpPr>
        <p:spPr>
          <a:xfrm>
            <a:off x="7808033" y="2801695"/>
            <a:ext cx="1356268" cy="517065"/>
          </a:xfrm>
          <a:prstGeom prst="rect">
            <a:avLst/>
          </a:prstGeom>
          <a:noFill/>
        </p:spPr>
        <p:txBody>
          <a:bodyPr wrap="square" lIns="182880" tIns="146304" rIns="182880" bIns="146304" rtlCol="0">
            <a:spAutoFit/>
          </a:bodyPr>
          <a:lstStyle/>
          <a:p>
            <a:pPr>
              <a:lnSpc>
                <a:spcPct val="90000"/>
              </a:lnSpc>
              <a:spcAft>
                <a:spcPts val="600"/>
              </a:spcAft>
            </a:pPr>
            <a:r>
              <a:rPr lang="en-US" sz="1600" dirty="0">
                <a:gradFill>
                  <a:gsLst>
                    <a:gs pos="2917">
                      <a:schemeClr val="tx1"/>
                    </a:gs>
                    <a:gs pos="30000">
                      <a:schemeClr val="tx1"/>
                    </a:gs>
                  </a:gsLst>
                  <a:lin ang="5400000" scaled="0"/>
                </a:gradFill>
              </a:rPr>
              <a:t>Hive Query</a:t>
            </a:r>
          </a:p>
        </p:txBody>
      </p:sp>
      <p:sp>
        <p:nvSpPr>
          <p:cNvPr id="32" name="TextBox 31">
            <a:extLst>
              <a:ext uri="{FF2B5EF4-FFF2-40B4-BE49-F238E27FC236}">
                <a16:creationId xmlns:a16="http://schemas.microsoft.com/office/drawing/2014/main" id="{06D11E3D-6C76-4D51-8BDA-006A8E8542F6}"/>
              </a:ext>
            </a:extLst>
          </p:cNvPr>
          <p:cNvSpPr txBox="1"/>
          <p:nvPr/>
        </p:nvSpPr>
        <p:spPr>
          <a:xfrm>
            <a:off x="6581603" y="4592187"/>
            <a:ext cx="1590628" cy="926407"/>
          </a:xfrm>
          <a:prstGeom prst="rect">
            <a:avLst/>
          </a:prstGeom>
          <a:noFill/>
        </p:spPr>
        <p:txBody>
          <a:bodyPr wrap="non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Azure Data</a:t>
            </a:r>
          </a:p>
          <a:p>
            <a:pPr>
              <a:lnSpc>
                <a:spcPct val="90000"/>
              </a:lnSpc>
              <a:spcAft>
                <a:spcPts val="600"/>
              </a:spcAft>
            </a:pPr>
            <a:r>
              <a:rPr lang="en-US" sz="2000" dirty="0">
                <a:gradFill>
                  <a:gsLst>
                    <a:gs pos="2917">
                      <a:schemeClr val="tx1"/>
                    </a:gs>
                    <a:gs pos="30000">
                      <a:schemeClr val="tx1"/>
                    </a:gs>
                  </a:gsLst>
                  <a:lin ang="5400000" scaled="0"/>
                </a:gradFill>
              </a:rPr>
              <a:t>Factory</a:t>
            </a:r>
          </a:p>
        </p:txBody>
      </p:sp>
      <p:sp>
        <p:nvSpPr>
          <p:cNvPr id="35" name="Arrow: Right 34">
            <a:extLst>
              <a:ext uri="{FF2B5EF4-FFF2-40B4-BE49-F238E27FC236}">
                <a16:creationId xmlns:a16="http://schemas.microsoft.com/office/drawing/2014/main" id="{4E4ECF8A-60FE-440F-95D0-11C3AE54DB0F}"/>
              </a:ext>
            </a:extLst>
          </p:cNvPr>
          <p:cNvSpPr/>
          <p:nvPr/>
        </p:nvSpPr>
        <p:spPr bwMode="auto">
          <a:xfrm rot="1860819" flipV="1">
            <a:off x="8274799" y="4682635"/>
            <a:ext cx="1188720" cy="228600"/>
          </a:xfrm>
          <a:prstGeom prst="rightArrow">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b="1" dirty="0">
              <a:solidFill>
                <a:schemeClr val="bg1"/>
              </a:solidFill>
              <a:ea typeface="Segoe UI" pitchFamily="34" charset="0"/>
              <a:cs typeface="Segoe UI" pitchFamily="34" charset="0"/>
            </a:endParaRPr>
          </a:p>
        </p:txBody>
      </p:sp>
      <p:pic>
        <p:nvPicPr>
          <p:cNvPr id="15" name="Graphic 14">
            <a:extLst>
              <a:ext uri="{FF2B5EF4-FFF2-40B4-BE49-F238E27FC236}">
                <a16:creationId xmlns:a16="http://schemas.microsoft.com/office/drawing/2014/main" id="{321889A9-F696-45D3-8161-83C0E6F8806E}"/>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718923" y="4507572"/>
            <a:ext cx="1463040" cy="1463040"/>
          </a:xfrm>
          <a:prstGeom prst="rect">
            <a:avLst/>
          </a:prstGeom>
        </p:spPr>
      </p:pic>
      <p:sp>
        <p:nvSpPr>
          <p:cNvPr id="36" name="TextBox 35">
            <a:extLst>
              <a:ext uri="{FF2B5EF4-FFF2-40B4-BE49-F238E27FC236}">
                <a16:creationId xmlns:a16="http://schemas.microsoft.com/office/drawing/2014/main" id="{CA8C57FB-E6BD-46DA-BFF4-ADAFF89FFEA9}"/>
              </a:ext>
            </a:extLst>
          </p:cNvPr>
          <p:cNvSpPr txBox="1"/>
          <p:nvPr/>
        </p:nvSpPr>
        <p:spPr>
          <a:xfrm>
            <a:off x="9495630" y="5987703"/>
            <a:ext cx="1909625" cy="572464"/>
          </a:xfrm>
          <a:prstGeom prst="rect">
            <a:avLst/>
          </a:prstGeom>
          <a:noFill/>
        </p:spPr>
        <p:txBody>
          <a:bodyPr wrap="non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Azure SQL DB</a:t>
            </a:r>
          </a:p>
        </p:txBody>
      </p:sp>
    </p:spTree>
    <p:extLst>
      <p:ext uri="{BB962C8B-B14F-4D97-AF65-F5344CB8AC3E}">
        <p14:creationId xmlns:p14="http://schemas.microsoft.com/office/powerpoint/2010/main" val="1345490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phic 5" descr="Cloud">
            <a:extLst>
              <a:ext uri="{FF2B5EF4-FFF2-40B4-BE49-F238E27FC236}">
                <a16:creationId xmlns:a16="http://schemas.microsoft.com/office/drawing/2014/main" id="{E44C2FAC-D42B-4481-A339-7BB50F4EB21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834309" y="-13250"/>
            <a:ext cx="7315200" cy="7315200"/>
          </a:xfrm>
          <a:prstGeom prst="rect">
            <a:avLst/>
          </a:prstGeom>
        </p:spPr>
      </p:pic>
      <p:sp>
        <p:nvSpPr>
          <p:cNvPr id="3" name="Content Placeholder 2"/>
          <p:cNvSpPr>
            <a:spLocks noGrp="1"/>
          </p:cNvSpPr>
          <p:nvPr>
            <p:ph type="body" sz="quarter" idx="10"/>
          </p:nvPr>
        </p:nvSpPr>
        <p:spPr>
          <a:xfrm>
            <a:off x="269240" y="1189177"/>
            <a:ext cx="8874759" cy="899665"/>
          </a:xfrm>
        </p:spPr>
        <p:txBody>
          <a:bodyPr>
            <a:normAutofit/>
          </a:bodyPr>
          <a:lstStyle/>
          <a:p>
            <a:pPr marL="0" indent="0">
              <a:buNone/>
            </a:pPr>
            <a:r>
              <a:rPr lang="en-US" sz="3600" dirty="0">
                <a:solidFill>
                  <a:schemeClr val="tx1"/>
                </a:solidFill>
                <a:latin typeface="+mj-lt"/>
              </a:rPr>
              <a:t>Cloud to Device Communication</a:t>
            </a: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17" name="TextBox 16">
            <a:extLst>
              <a:ext uri="{FF2B5EF4-FFF2-40B4-BE49-F238E27FC236}">
                <a16:creationId xmlns:a16="http://schemas.microsoft.com/office/drawing/2014/main" id="{04AB033F-0B35-4A7E-ABED-27CE2ECE3E20}"/>
              </a:ext>
            </a:extLst>
          </p:cNvPr>
          <p:cNvSpPr txBox="1"/>
          <p:nvPr/>
        </p:nvSpPr>
        <p:spPr>
          <a:xfrm>
            <a:off x="5703915" y="4804056"/>
            <a:ext cx="1250983" cy="572464"/>
          </a:xfrm>
          <a:prstGeom prst="rect">
            <a:avLst/>
          </a:prstGeom>
          <a:noFill/>
        </p:spPr>
        <p:txBody>
          <a:bodyPr wrap="none" lIns="182880" tIns="146304" rIns="182880" bIns="146304" rtlCol="0">
            <a:spAutoFit/>
          </a:bodyPr>
          <a:lstStyle/>
          <a:p>
            <a:pPr>
              <a:lnSpc>
                <a:spcPct val="90000"/>
              </a:lnSpc>
              <a:spcAft>
                <a:spcPts val="600"/>
              </a:spcAft>
            </a:pPr>
            <a:r>
              <a:rPr lang="en-US" sz="2000" dirty="0">
                <a:solidFill>
                  <a:schemeClr val="bg2"/>
                </a:solidFill>
              </a:rPr>
              <a:t>IoT Hub</a:t>
            </a:r>
          </a:p>
        </p:txBody>
      </p:sp>
      <p:sp>
        <p:nvSpPr>
          <p:cNvPr id="18" name="TextBox 17">
            <a:extLst>
              <a:ext uri="{FF2B5EF4-FFF2-40B4-BE49-F238E27FC236}">
                <a16:creationId xmlns:a16="http://schemas.microsoft.com/office/drawing/2014/main" id="{1716D652-73F1-4C74-B122-51CFDABF9F86}"/>
              </a:ext>
            </a:extLst>
          </p:cNvPr>
          <p:cNvSpPr txBox="1"/>
          <p:nvPr/>
        </p:nvSpPr>
        <p:spPr>
          <a:xfrm>
            <a:off x="459604" y="5462682"/>
            <a:ext cx="1848006" cy="572464"/>
          </a:xfrm>
          <a:prstGeom prst="rect">
            <a:avLst/>
          </a:prstGeom>
          <a:noFill/>
        </p:spPr>
        <p:txBody>
          <a:bodyPr wrap="non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Smart Meters</a:t>
            </a:r>
          </a:p>
        </p:txBody>
      </p:sp>
      <p:pic>
        <p:nvPicPr>
          <p:cNvPr id="19" name="Picture 18" descr="Smart meters image">
            <a:extLst>
              <a:ext uri="{FF2B5EF4-FFF2-40B4-BE49-F238E27FC236}">
                <a16:creationId xmlns:a16="http://schemas.microsoft.com/office/drawing/2014/main" id="{4E471C15-560B-4CD2-88BF-592BDB44AC00}"/>
              </a:ext>
            </a:extLst>
          </p:cNvPr>
          <p:cNvPicPr>
            <a:picLocks noChangeAspect="1"/>
          </p:cNvPicPr>
          <p:nvPr/>
        </p:nvPicPr>
        <p:blipFill>
          <a:blip r:embed="rId5"/>
          <a:stretch>
            <a:fillRect/>
          </a:stretch>
        </p:blipFill>
        <p:spPr>
          <a:xfrm>
            <a:off x="521342" y="2313813"/>
            <a:ext cx="1786268" cy="3200400"/>
          </a:xfrm>
          <a:prstGeom prst="rect">
            <a:avLst/>
          </a:prstGeom>
        </p:spPr>
      </p:pic>
      <p:pic>
        <p:nvPicPr>
          <p:cNvPr id="21" name="Picture 20" descr="IoT Hub logo">
            <a:extLst>
              <a:ext uri="{FF2B5EF4-FFF2-40B4-BE49-F238E27FC236}">
                <a16:creationId xmlns:a16="http://schemas.microsoft.com/office/drawing/2014/main" id="{B6ABB015-DC10-4A87-AFFD-9ACF4AFB737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703915" y="3531825"/>
            <a:ext cx="1280160" cy="1280160"/>
          </a:xfrm>
          <a:prstGeom prst="rect">
            <a:avLst/>
          </a:prstGeom>
        </p:spPr>
      </p:pic>
      <p:sp>
        <p:nvSpPr>
          <p:cNvPr id="22" name="Arrow: Right 21">
            <a:extLst>
              <a:ext uri="{FF2B5EF4-FFF2-40B4-BE49-F238E27FC236}">
                <a16:creationId xmlns:a16="http://schemas.microsoft.com/office/drawing/2014/main" id="{9D795572-67B8-4E0C-95D4-FFB14B0454C0}"/>
              </a:ext>
            </a:extLst>
          </p:cNvPr>
          <p:cNvSpPr/>
          <p:nvPr/>
        </p:nvSpPr>
        <p:spPr bwMode="auto">
          <a:xfrm rot="10800000">
            <a:off x="2004767" y="3793991"/>
            <a:ext cx="3134409" cy="228600"/>
          </a:xfrm>
          <a:prstGeom prst="rightArrow">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b="1" dirty="0">
              <a:solidFill>
                <a:schemeClr val="bg1"/>
              </a:solidFill>
              <a:ea typeface="Segoe UI" pitchFamily="34" charset="0"/>
              <a:cs typeface="Segoe UI" pitchFamily="34" charset="0"/>
            </a:endParaRPr>
          </a:p>
        </p:txBody>
      </p:sp>
      <p:sp>
        <p:nvSpPr>
          <p:cNvPr id="23" name="TextBox 22">
            <a:extLst>
              <a:ext uri="{FF2B5EF4-FFF2-40B4-BE49-F238E27FC236}">
                <a16:creationId xmlns:a16="http://schemas.microsoft.com/office/drawing/2014/main" id="{C9E68064-C222-4DCB-AC4F-9B13467DECEA}"/>
              </a:ext>
            </a:extLst>
          </p:cNvPr>
          <p:cNvSpPr txBox="1"/>
          <p:nvPr/>
        </p:nvSpPr>
        <p:spPr>
          <a:xfrm>
            <a:off x="2217862" y="3389380"/>
            <a:ext cx="2844281" cy="544765"/>
          </a:xfrm>
          <a:prstGeom prst="rect">
            <a:avLst/>
          </a:prstGeom>
          <a:noFill/>
        </p:spPr>
        <p:txBody>
          <a:bodyPr wrap="square" lIns="182880" tIns="146304" rIns="182880" bIns="146304" rtlCol="0">
            <a:spAutoFit/>
          </a:bodyPr>
          <a:lstStyle/>
          <a:p>
            <a:pPr>
              <a:lnSpc>
                <a:spcPct val="90000"/>
              </a:lnSpc>
              <a:spcAft>
                <a:spcPts val="600"/>
              </a:spcAft>
            </a:pPr>
            <a:r>
              <a:rPr lang="en-US" dirty="0">
                <a:gradFill>
                  <a:gsLst>
                    <a:gs pos="2917">
                      <a:schemeClr val="tx1"/>
                    </a:gs>
                    <a:gs pos="30000">
                      <a:schemeClr val="tx1"/>
                    </a:gs>
                  </a:gsLst>
                  <a:lin ang="5400000" scaled="0"/>
                </a:gradFill>
              </a:rPr>
              <a:t>HTTP/1 Polling or AMQP</a:t>
            </a:r>
          </a:p>
        </p:txBody>
      </p:sp>
      <p:sp>
        <p:nvSpPr>
          <p:cNvPr id="24" name="Arrow: Right 23">
            <a:extLst>
              <a:ext uri="{FF2B5EF4-FFF2-40B4-BE49-F238E27FC236}">
                <a16:creationId xmlns:a16="http://schemas.microsoft.com/office/drawing/2014/main" id="{C541D9DB-5934-481A-BD00-2481E58A9A4B}"/>
              </a:ext>
            </a:extLst>
          </p:cNvPr>
          <p:cNvSpPr/>
          <p:nvPr/>
        </p:nvSpPr>
        <p:spPr bwMode="auto">
          <a:xfrm rot="10800000">
            <a:off x="2004767" y="4511858"/>
            <a:ext cx="3134409" cy="228600"/>
          </a:xfrm>
          <a:prstGeom prst="rightArrow">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b="1" dirty="0">
              <a:solidFill>
                <a:schemeClr val="bg1"/>
              </a:solidFill>
              <a:ea typeface="Segoe UI" pitchFamily="34" charset="0"/>
              <a:cs typeface="Segoe UI" pitchFamily="34" charset="0"/>
            </a:endParaRPr>
          </a:p>
        </p:txBody>
      </p:sp>
      <p:pic>
        <p:nvPicPr>
          <p:cNvPr id="8" name="Graphic 7">
            <a:extLst>
              <a:ext uri="{FF2B5EF4-FFF2-40B4-BE49-F238E27FC236}">
                <a16:creationId xmlns:a16="http://schemas.microsoft.com/office/drawing/2014/main" id="{B5F1E487-F99E-4E29-9EC3-FED4EAA90E4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503919" y="2825227"/>
            <a:ext cx="1280160" cy="1280160"/>
          </a:xfrm>
          <a:prstGeom prst="rect">
            <a:avLst/>
          </a:prstGeom>
        </p:spPr>
      </p:pic>
      <p:sp>
        <p:nvSpPr>
          <p:cNvPr id="35" name="TextBox 34">
            <a:extLst>
              <a:ext uri="{FF2B5EF4-FFF2-40B4-BE49-F238E27FC236}">
                <a16:creationId xmlns:a16="http://schemas.microsoft.com/office/drawing/2014/main" id="{94239C71-307C-49EC-8435-67EBBA8EF8A4}"/>
              </a:ext>
            </a:extLst>
          </p:cNvPr>
          <p:cNvSpPr txBox="1"/>
          <p:nvPr/>
        </p:nvSpPr>
        <p:spPr>
          <a:xfrm>
            <a:off x="8383851" y="4055220"/>
            <a:ext cx="2640788" cy="1280351"/>
          </a:xfrm>
          <a:prstGeom prst="rect">
            <a:avLst/>
          </a:prstGeom>
          <a:noFill/>
        </p:spPr>
        <p:txBody>
          <a:bodyPr wrap="none" lIns="182880" tIns="146304" rIns="182880" bIns="146304" rtlCol="0">
            <a:spAutoFit/>
          </a:bodyPr>
          <a:lstStyle/>
          <a:p>
            <a:pPr>
              <a:lnSpc>
                <a:spcPct val="90000"/>
              </a:lnSpc>
              <a:spcAft>
                <a:spcPts val="600"/>
              </a:spcAft>
            </a:pPr>
            <a:r>
              <a:rPr lang="en-US" sz="2000" dirty="0">
                <a:solidFill>
                  <a:schemeClr val="bg2"/>
                </a:solidFill>
              </a:rPr>
              <a:t>Fabrikam’s</a:t>
            </a:r>
          </a:p>
          <a:p>
            <a:pPr>
              <a:lnSpc>
                <a:spcPct val="90000"/>
              </a:lnSpc>
              <a:spcAft>
                <a:spcPts val="600"/>
              </a:spcAft>
            </a:pPr>
            <a:r>
              <a:rPr lang="en-US" sz="2000" dirty="0">
                <a:solidFill>
                  <a:schemeClr val="bg2"/>
                </a:solidFill>
              </a:rPr>
              <a:t>Device Management</a:t>
            </a:r>
          </a:p>
          <a:p>
            <a:pPr>
              <a:lnSpc>
                <a:spcPct val="90000"/>
              </a:lnSpc>
              <a:spcAft>
                <a:spcPts val="600"/>
              </a:spcAft>
            </a:pPr>
            <a:r>
              <a:rPr lang="en-US" sz="2000" dirty="0">
                <a:solidFill>
                  <a:schemeClr val="bg2"/>
                </a:solidFill>
              </a:rPr>
              <a:t>Website</a:t>
            </a:r>
          </a:p>
        </p:txBody>
      </p:sp>
      <p:cxnSp>
        <p:nvCxnSpPr>
          <p:cNvPr id="15" name="Connector: Elbow 14">
            <a:extLst>
              <a:ext uri="{FF2B5EF4-FFF2-40B4-BE49-F238E27FC236}">
                <a16:creationId xmlns:a16="http://schemas.microsoft.com/office/drawing/2014/main" id="{E37C65C1-D6E8-4D16-928C-914FE9DC787A}"/>
              </a:ext>
            </a:extLst>
          </p:cNvPr>
          <p:cNvCxnSpPr/>
          <p:nvPr/>
        </p:nvCxnSpPr>
        <p:spPr>
          <a:xfrm rot="10800000" flipV="1">
            <a:off x="7206713" y="3531824"/>
            <a:ext cx="1177139" cy="523395"/>
          </a:xfrm>
          <a:prstGeom prst="bentConnector3">
            <a:avLst/>
          </a:prstGeom>
          <a:ln w="76200">
            <a:solidFill>
              <a:schemeClr val="bg2"/>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96922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6"/>
            <a:ext cx="9484413" cy="5351323"/>
          </a:xfrm>
        </p:spPr>
        <p:txBody>
          <a:bodyPr>
            <a:normAutofit fontScale="92500" lnSpcReduction="10000"/>
          </a:bodyPr>
          <a:lstStyle/>
          <a:p>
            <a:r>
              <a:rPr lang="en-US" sz="3600" dirty="0">
                <a:solidFill>
                  <a:schemeClr val="tx1"/>
                </a:solidFill>
              </a:rPr>
              <a:t>Does Azure offer a time series database?</a:t>
            </a:r>
          </a:p>
          <a:p>
            <a:endParaRPr lang="en-US" sz="3600" dirty="0">
              <a:solidFill>
                <a:schemeClr val="tx1"/>
              </a:solidFill>
            </a:endParaRPr>
          </a:p>
          <a:p>
            <a:r>
              <a:rPr lang="en-US" sz="3600" dirty="0">
                <a:solidFill>
                  <a:schemeClr val="tx1"/>
                </a:solidFill>
              </a:rPr>
              <a:t>Can Azure handle our volume of telemetry data?</a:t>
            </a:r>
          </a:p>
          <a:p>
            <a:pPr marL="0" indent="0">
              <a:buNone/>
            </a:pPr>
            <a:endParaRPr lang="en-US" sz="3600" dirty="0">
              <a:solidFill>
                <a:schemeClr val="tx1"/>
              </a:solidFill>
            </a:endParaRPr>
          </a:p>
          <a:p>
            <a:r>
              <a:rPr lang="en-US" sz="3600" dirty="0">
                <a:solidFill>
                  <a:schemeClr val="tx1"/>
                </a:solidFill>
              </a:rPr>
              <a:t>Does Azure support a lambda architecture?</a:t>
            </a:r>
          </a:p>
          <a:p>
            <a:endParaRPr lang="en-US" sz="3600" dirty="0">
              <a:solidFill>
                <a:schemeClr val="tx1"/>
              </a:solidFill>
            </a:endParaRPr>
          </a:p>
          <a:p>
            <a:r>
              <a:rPr lang="en-US" sz="3600" dirty="0">
                <a:solidFill>
                  <a:schemeClr val="tx1"/>
                </a:solidFill>
              </a:rPr>
              <a:t>Is Azure IoT Suite a good starting point?</a:t>
            </a:r>
          </a:p>
          <a:p>
            <a:endParaRPr lang="en-US" sz="3600" dirty="0">
              <a:solidFill>
                <a:schemeClr val="tx1"/>
              </a:solidFill>
            </a:endParaRPr>
          </a:p>
          <a:p>
            <a:r>
              <a:rPr lang="en-US" sz="3600" dirty="0">
                <a:solidFill>
                  <a:schemeClr val="tx1"/>
                </a:solidFill>
              </a:rPr>
              <a:t>How can we be notified when devices stop transmitting?</a:t>
            </a:r>
          </a:p>
          <a:p>
            <a:endParaRPr lang="en-US" sz="36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objections handling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11" name="Picture 10" descr="Customer objections">
            <a:extLst>
              <a:ext uri="{FF2B5EF4-FFF2-40B4-BE49-F238E27FC236}">
                <a16:creationId xmlns:a16="http://schemas.microsoft.com/office/drawing/2014/main" id="{43752440-B4BA-488D-BC2F-64A9BAB696FE}"/>
              </a:ext>
            </a:extLst>
          </p:cNvPr>
          <p:cNvPicPr>
            <a:picLocks noChangeAspect="1"/>
          </p:cNvPicPr>
          <p:nvPr/>
        </p:nvPicPr>
        <p:blipFill>
          <a:blip r:embed="rId3"/>
          <a:stretch>
            <a:fillRect/>
          </a:stretch>
        </p:blipFill>
        <p:spPr>
          <a:xfrm>
            <a:off x="9753652" y="791480"/>
            <a:ext cx="2171428" cy="2171428"/>
          </a:xfrm>
          <a:prstGeom prst="rect">
            <a:avLst/>
          </a:prstGeom>
        </p:spPr>
      </p:pic>
      <p:sp>
        <p:nvSpPr>
          <p:cNvPr id="12" name="Oval 11">
            <a:extLst>
              <a:ext uri="{FF2B5EF4-FFF2-40B4-BE49-F238E27FC236}">
                <a16:creationId xmlns:a16="http://schemas.microsoft.com/office/drawing/2014/main" id="{B36F925C-1E8A-4471-AD6F-2BC20ECE0093}"/>
              </a:ext>
            </a:extLst>
          </p:cNvPr>
          <p:cNvSpPr/>
          <p:nvPr/>
        </p:nvSpPr>
        <p:spPr bwMode="auto">
          <a:xfrm>
            <a:off x="9970686" y="2903407"/>
            <a:ext cx="1737360" cy="173736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4" name="Oval 13">
            <a:extLst>
              <a:ext uri="{FF2B5EF4-FFF2-40B4-BE49-F238E27FC236}">
                <a16:creationId xmlns:a16="http://schemas.microsoft.com/office/drawing/2014/main" id="{FF10AFD0-EE5A-48A7-8A88-113CAE632FA7}"/>
              </a:ext>
            </a:extLst>
          </p:cNvPr>
          <p:cNvSpPr/>
          <p:nvPr/>
        </p:nvSpPr>
        <p:spPr bwMode="auto">
          <a:xfrm>
            <a:off x="9970686" y="4830540"/>
            <a:ext cx="1737360" cy="173736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6" name="Picture 15" descr="HDInsight logo">
            <a:extLst>
              <a:ext uri="{FF2B5EF4-FFF2-40B4-BE49-F238E27FC236}">
                <a16:creationId xmlns:a16="http://schemas.microsoft.com/office/drawing/2014/main" id="{EEF98376-4759-4E5B-A4EB-1462FF4C5A77}"/>
              </a:ext>
            </a:extLst>
          </p:cNvPr>
          <p:cNvPicPr>
            <a:picLocks noChangeAspect="1"/>
          </p:cNvPicPr>
          <p:nvPr/>
        </p:nvPicPr>
        <p:blipFill>
          <a:blip r:embed="rId4">
            <a:duotone>
              <a:schemeClr val="bg2">
                <a:shade val="45000"/>
                <a:satMod val="135000"/>
              </a:schemeClr>
              <a:prstClr val="white"/>
            </a:duotone>
            <a:extLst>
              <a:ext uri="{BEBA8EAE-BF5A-486C-A8C5-ECC9F3942E4B}">
                <a14:imgProps xmlns:a14="http://schemas.microsoft.com/office/drawing/2010/main">
                  <a14:imgLayer r:embed="rId5">
                    <a14:imgEffect>
                      <a14:saturation sat="33000"/>
                    </a14:imgEffect>
                  </a14:imgLayer>
                </a14:imgProps>
              </a:ext>
            </a:extLst>
          </a:blip>
          <a:stretch>
            <a:fillRect/>
          </a:stretch>
        </p:blipFill>
        <p:spPr>
          <a:xfrm>
            <a:off x="10082181" y="5377654"/>
            <a:ext cx="1741715" cy="914400"/>
          </a:xfrm>
          <a:prstGeom prst="rect">
            <a:avLst/>
          </a:prstGeom>
          <a:noFill/>
        </p:spPr>
      </p:pic>
      <p:pic>
        <p:nvPicPr>
          <p:cNvPr id="17" name="Picture 16" descr="Spark logo">
            <a:extLst>
              <a:ext uri="{FF2B5EF4-FFF2-40B4-BE49-F238E27FC236}">
                <a16:creationId xmlns:a16="http://schemas.microsoft.com/office/drawing/2014/main" id="{00F44F32-69ED-4B04-BB26-D55849191739}"/>
              </a:ext>
            </a:extLst>
          </p:cNvPr>
          <p:cNvPicPr>
            <a:picLocks noChangeAspect="1"/>
          </p:cNvPicPr>
          <p:nvPr/>
        </p:nvPicPr>
        <p:blipFill>
          <a:blip r:embed="rId6">
            <a:duotone>
              <a:schemeClr val="bg2">
                <a:shade val="45000"/>
                <a:satMod val="135000"/>
              </a:schemeClr>
              <a:prstClr val="white"/>
            </a:duotone>
            <a:extLst>
              <a:ext uri="{BEBA8EAE-BF5A-486C-A8C5-ECC9F3942E4B}">
                <a14:imgProps xmlns:a14="http://schemas.microsoft.com/office/drawing/2010/main">
                  <a14:imgLayer r:embed="rId7">
                    <a14:imgEffect>
                      <a14:saturation sat="33000"/>
                    </a14:imgEffect>
                  </a14:imgLayer>
                </a14:imgProps>
              </a:ext>
            </a:extLst>
          </a:blip>
          <a:stretch>
            <a:fillRect/>
          </a:stretch>
        </p:blipFill>
        <p:spPr>
          <a:xfrm>
            <a:off x="10063215" y="4737574"/>
            <a:ext cx="1097280" cy="1097280"/>
          </a:xfrm>
          <a:prstGeom prst="rect">
            <a:avLst/>
          </a:prstGeom>
          <a:noFill/>
        </p:spPr>
      </p:pic>
      <p:pic>
        <p:nvPicPr>
          <p:cNvPr id="18" name="Graphic 17">
            <a:extLst>
              <a:ext uri="{FF2B5EF4-FFF2-40B4-BE49-F238E27FC236}">
                <a16:creationId xmlns:a16="http://schemas.microsoft.com/office/drawing/2014/main" id="{8DA54A5F-4E76-4287-AE8C-F658BD4A826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245006" y="3201795"/>
            <a:ext cx="1188720" cy="1188720"/>
          </a:xfrm>
          <a:prstGeom prst="rect">
            <a:avLst/>
          </a:prstGeom>
        </p:spPr>
      </p:pic>
    </p:spTree>
    <p:extLst>
      <p:ext uri="{BB962C8B-B14F-4D97-AF65-F5344CB8AC3E}">
        <p14:creationId xmlns:p14="http://schemas.microsoft.com/office/powerpoint/2010/main" val="3871956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40" y="1722577"/>
            <a:ext cx="11653523" cy="2052030"/>
          </a:xfrm>
        </p:spPr>
        <p:txBody>
          <a:bodyPr>
            <a:normAutofit fontScale="85000" lnSpcReduction="10000"/>
          </a:bodyPr>
          <a:lstStyle/>
          <a:p>
            <a:pPr marL="0" indent="0">
              <a:buNone/>
            </a:pPr>
            <a:r>
              <a:rPr lang="en-US" sz="3600" dirty="0">
                <a:solidFill>
                  <a:schemeClr val="tx1"/>
                </a:solidFill>
              </a:rPr>
              <a:t>“</a:t>
            </a:r>
            <a:r>
              <a:rPr lang="en-US" sz="3600" i="1" dirty="0">
                <a:solidFill>
                  <a:schemeClr val="tx1"/>
                </a:solidFill>
              </a:rPr>
              <a:t>With Azure, we can support tremendous volumes of data, while not giving up our ability to manage and monitor the processes behind it.</a:t>
            </a:r>
            <a:r>
              <a:rPr lang="en-US" sz="3600" dirty="0">
                <a:solidFill>
                  <a:schemeClr val="tx1"/>
                </a:solidFill>
              </a:rPr>
              <a:t>”</a:t>
            </a:r>
          </a:p>
          <a:p>
            <a:pPr marL="0" indent="0">
              <a:buNone/>
            </a:pPr>
            <a:endParaRPr lang="en-US" sz="3600" dirty="0">
              <a:solidFill>
                <a:schemeClr val="tx1"/>
              </a:solidFill>
            </a:endParaRPr>
          </a:p>
          <a:p>
            <a:pPr marL="0" indent="0" algn="r">
              <a:buNone/>
            </a:pPr>
            <a:r>
              <a:rPr lang="en-US" sz="3600" dirty="0">
                <a:solidFill>
                  <a:schemeClr val="tx1"/>
                </a:solidFill>
              </a:rPr>
              <a:t>- Sam George, Director of Analytics, Fabrikam</a:t>
            </a:r>
          </a:p>
          <a:p>
            <a:pPr marL="0" indent="0">
              <a:spcAft>
                <a:spcPts val="882"/>
              </a:spcAft>
              <a:buNone/>
            </a:pPr>
            <a:endParaRPr lang="en-US" sz="18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quote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2584764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Abstract and learning objectives</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11584795" cy="4668970"/>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Abstract</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Design an end-to-end IoT solution simulating high velocity data emitted from smart meters, and analyzed in Azure. In this session you will design a lambda architecture, filtering a subset of the telemetry data for real-time visualization on the hot path, and storing all the data in long-term storage for the cold path. </a:t>
            </a:r>
            <a:r>
              <a:rPr lang="en-CA" sz="2400" dirty="0">
                <a:latin typeface="Segoe UI Semilight" panose="020B0402040204020203" pitchFamily="34" charset="0"/>
                <a:cs typeface="Segoe UI Semilight" panose="020B0402040204020203" pitchFamily="34" charset="0"/>
              </a:rPr>
              <a:t>After completing the package, you will be better able to implement device registration with the IoT Hub registry and visualize hot data with Power BI. </a:t>
            </a:r>
            <a:endParaRPr lang="en-US" sz="2400" dirty="0"/>
          </a:p>
          <a:p>
            <a:pPr>
              <a:lnSpc>
                <a:spcPct val="90000"/>
              </a:lnSpc>
              <a:spcAft>
                <a:spcPts val="600"/>
              </a:spcAft>
            </a:pPr>
            <a:r>
              <a:rPr lang="en-US" sz="3600" dirty="0">
                <a:latin typeface="+mj-lt"/>
              </a:rPr>
              <a:t>Learning objectives</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Implement a simulator sending telemetry from smart meters</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Capture and process data using Stream Analytics and HDInsight with Spark</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Visualize hot data with Power BI</a:t>
            </a:r>
          </a:p>
        </p:txBody>
      </p:sp>
    </p:spTree>
    <p:extLst>
      <p:ext uri="{BB962C8B-B14F-4D97-AF65-F5344CB8AC3E}">
        <p14:creationId xmlns:p14="http://schemas.microsoft.com/office/powerpoint/2010/main" val="772880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7784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1: Review the customer case study</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2597634"/>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Analyze your customer needs</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p:txBody>
      </p:sp>
    </p:spTree>
    <p:extLst>
      <p:ext uri="{BB962C8B-B14F-4D97-AF65-F5344CB8AC3E}">
        <p14:creationId xmlns:p14="http://schemas.microsoft.com/office/powerpoint/2010/main" val="2071289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val 6">
            <a:extLst>
              <a:ext uri="{FF2B5EF4-FFF2-40B4-BE49-F238E27FC236}">
                <a16:creationId xmlns:a16="http://schemas.microsoft.com/office/drawing/2014/main" id="{6D3F6E14-5048-455E-AF1A-602F3FA1EBE6}"/>
              </a:ext>
            </a:extLst>
          </p:cNvPr>
          <p:cNvSpPr/>
          <p:nvPr/>
        </p:nvSpPr>
        <p:spPr bwMode="auto">
          <a:xfrm>
            <a:off x="9181880" y="1189176"/>
            <a:ext cx="2743200" cy="274320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 name="Content Placeholder 2"/>
          <p:cNvSpPr>
            <a:spLocks noGrp="1"/>
          </p:cNvSpPr>
          <p:nvPr>
            <p:ph type="body" sz="quarter" idx="10"/>
          </p:nvPr>
        </p:nvSpPr>
        <p:spPr>
          <a:xfrm>
            <a:off x="269240" y="1189176"/>
            <a:ext cx="8912640" cy="5193151"/>
          </a:xfrm>
        </p:spPr>
        <p:txBody>
          <a:bodyPr>
            <a:normAutofit fontScale="92500" lnSpcReduction="20000"/>
          </a:bodyPr>
          <a:lstStyle/>
          <a:p>
            <a:r>
              <a:rPr lang="en-US" sz="3600" dirty="0">
                <a:solidFill>
                  <a:schemeClr val="tx1"/>
                </a:solidFill>
              </a:rPr>
              <a:t>Fabrikam provides services, smart meters, and field gateways for enterprise energy management.</a:t>
            </a:r>
          </a:p>
          <a:p>
            <a:endParaRPr lang="en-US" sz="3600" dirty="0">
              <a:solidFill>
                <a:schemeClr val="tx1"/>
              </a:solidFill>
            </a:endParaRPr>
          </a:p>
          <a:p>
            <a:r>
              <a:rPr lang="en-US" sz="3600" i="1" dirty="0"/>
              <a:t>You-Left-The-Light-On</a:t>
            </a:r>
            <a:r>
              <a:rPr lang="en-US" sz="3600" dirty="0"/>
              <a:t> service enables understanding of energy consumption</a:t>
            </a:r>
          </a:p>
          <a:p>
            <a:endParaRPr lang="en-US" sz="3600" dirty="0"/>
          </a:p>
          <a:p>
            <a:r>
              <a:rPr lang="en-US" sz="3600" dirty="0"/>
              <a:t>Regulatory changes encourage upgrading offerings</a:t>
            </a:r>
          </a:p>
          <a:p>
            <a:pPr marL="0" indent="0">
              <a:buNone/>
            </a:pPr>
            <a:endParaRPr lang="en-US" sz="3600" dirty="0"/>
          </a:p>
          <a:p>
            <a:r>
              <a:rPr lang="en-US" sz="3600" dirty="0"/>
              <a:t>Want to be an authorized solution provider for City Power &amp; Light’s “Smart Energy” program</a:t>
            </a:r>
          </a:p>
          <a:p>
            <a:pPr marL="0" indent="0">
              <a:buNone/>
            </a:pPr>
            <a:endParaRPr lang="en-US" sz="3600" dirty="0"/>
          </a:p>
          <a:p>
            <a:pPr marL="0" indent="0">
              <a:buNone/>
            </a:pPr>
            <a:endParaRPr lang="en-US" sz="36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8" name="Picture 7" descr="Azure IoT Hub logo">
            <a:extLst>
              <a:ext uri="{FF2B5EF4-FFF2-40B4-BE49-F238E27FC236}">
                <a16:creationId xmlns:a16="http://schemas.microsoft.com/office/drawing/2014/main" id="{7FE0FCD7-8745-4D8F-80F8-C35AC04C087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39080" y="1646376"/>
            <a:ext cx="1828800" cy="1828800"/>
          </a:xfrm>
          <a:prstGeom prst="rect">
            <a:avLst/>
          </a:prstGeom>
        </p:spPr>
      </p:pic>
    </p:spTree>
    <p:extLst>
      <p:ext uri="{BB962C8B-B14F-4D97-AF65-F5344CB8AC3E}">
        <p14:creationId xmlns:p14="http://schemas.microsoft.com/office/powerpoint/2010/main" val="3429127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F8005D50-5982-485B-BA9E-BD4870F26FF5}"/>
              </a:ext>
            </a:extLst>
          </p:cNvPr>
          <p:cNvSpPr/>
          <p:nvPr/>
        </p:nvSpPr>
        <p:spPr bwMode="auto">
          <a:xfrm>
            <a:off x="9181880" y="1189176"/>
            <a:ext cx="2743200" cy="274320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 name="Content Placeholder 2"/>
          <p:cNvSpPr>
            <a:spLocks noGrp="1"/>
          </p:cNvSpPr>
          <p:nvPr>
            <p:ph type="body" sz="quarter" idx="10"/>
          </p:nvPr>
        </p:nvSpPr>
        <p:spPr>
          <a:xfrm>
            <a:off x="269239" y="1189176"/>
            <a:ext cx="8912641" cy="5376723"/>
          </a:xfrm>
        </p:spPr>
        <p:txBody>
          <a:bodyPr>
            <a:normAutofit fontScale="92500" lnSpcReduction="10000"/>
          </a:bodyPr>
          <a:lstStyle/>
          <a:p>
            <a:r>
              <a:rPr lang="en-US" sz="3600" dirty="0"/>
              <a:t>Need “hot” and “cold” data paths</a:t>
            </a:r>
          </a:p>
          <a:p>
            <a:endParaRPr lang="en-US" sz="3600" dirty="0"/>
          </a:p>
          <a:p>
            <a:r>
              <a:rPr lang="en-US" sz="3600" dirty="0"/>
              <a:t>“Hot” path will process data in real-time</a:t>
            </a:r>
          </a:p>
          <a:p>
            <a:endParaRPr lang="en-US" sz="3600" dirty="0"/>
          </a:p>
          <a:p>
            <a:r>
              <a:rPr lang="en-US" sz="3600" dirty="0"/>
              <a:t>“Cold” path executes nightly, processing and storing everything</a:t>
            </a:r>
          </a:p>
          <a:p>
            <a:endParaRPr lang="en-US" sz="3600" dirty="0"/>
          </a:p>
          <a:p>
            <a:r>
              <a:rPr lang="en-US" sz="3600" dirty="0"/>
              <a:t>Single-screen visualization of data flow</a:t>
            </a:r>
          </a:p>
          <a:p>
            <a:endParaRPr lang="en-US" sz="3600" dirty="0"/>
          </a:p>
          <a:p>
            <a:r>
              <a:rPr lang="en-US" sz="3600" dirty="0"/>
              <a:t>Want to understand how to scale the solution</a:t>
            </a:r>
          </a:p>
          <a:p>
            <a:endParaRPr lang="en-US" sz="3600" dirty="0"/>
          </a:p>
          <a:p>
            <a:endParaRPr lang="en-US" sz="3600" dirty="0"/>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needs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4" name="Picture 3" descr="Customer needs and questions">
            <a:extLst>
              <a:ext uri="{FF2B5EF4-FFF2-40B4-BE49-F238E27FC236}">
                <a16:creationId xmlns:a16="http://schemas.microsoft.com/office/drawing/2014/main" id="{5F7AE3AB-1BFA-40FF-BE9B-4B46EF910C42}"/>
              </a:ext>
            </a:extLst>
          </p:cNvPr>
          <p:cNvPicPr>
            <a:picLocks noChangeAspect="1"/>
          </p:cNvPicPr>
          <p:nvPr/>
        </p:nvPicPr>
        <p:blipFill>
          <a:blip r:embed="rId3"/>
          <a:stretch>
            <a:fillRect/>
          </a:stretch>
        </p:blipFill>
        <p:spPr>
          <a:xfrm>
            <a:off x="9521485" y="1504909"/>
            <a:ext cx="1963104" cy="1885951"/>
          </a:xfrm>
          <a:prstGeom prst="rect">
            <a:avLst/>
          </a:prstGeom>
        </p:spPr>
      </p:pic>
    </p:spTree>
    <p:extLst>
      <p:ext uri="{BB962C8B-B14F-4D97-AF65-F5344CB8AC3E}">
        <p14:creationId xmlns:p14="http://schemas.microsoft.com/office/powerpoint/2010/main" val="3923265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6"/>
            <a:ext cx="9484413" cy="5351323"/>
          </a:xfrm>
        </p:spPr>
        <p:txBody>
          <a:bodyPr>
            <a:normAutofit fontScale="92500" lnSpcReduction="10000"/>
          </a:bodyPr>
          <a:lstStyle/>
          <a:p>
            <a:r>
              <a:rPr lang="en-US" sz="3600" dirty="0">
                <a:solidFill>
                  <a:schemeClr val="tx1"/>
                </a:solidFill>
              </a:rPr>
              <a:t>Does Azure offer a time series database?</a:t>
            </a:r>
          </a:p>
          <a:p>
            <a:endParaRPr lang="en-US" sz="3600" dirty="0">
              <a:solidFill>
                <a:schemeClr val="tx1"/>
              </a:solidFill>
            </a:endParaRPr>
          </a:p>
          <a:p>
            <a:r>
              <a:rPr lang="en-US" sz="3600" dirty="0">
                <a:solidFill>
                  <a:schemeClr val="tx1"/>
                </a:solidFill>
              </a:rPr>
              <a:t>Can Azure handle our volume of telemetry data?</a:t>
            </a:r>
          </a:p>
          <a:p>
            <a:pPr marL="0" indent="0">
              <a:buNone/>
            </a:pPr>
            <a:endParaRPr lang="en-US" sz="3600" dirty="0">
              <a:solidFill>
                <a:schemeClr val="tx1"/>
              </a:solidFill>
            </a:endParaRPr>
          </a:p>
          <a:p>
            <a:r>
              <a:rPr lang="en-US" sz="3600" dirty="0">
                <a:solidFill>
                  <a:schemeClr val="tx1"/>
                </a:solidFill>
              </a:rPr>
              <a:t>Does Azure support a lambda architecture?</a:t>
            </a:r>
          </a:p>
          <a:p>
            <a:endParaRPr lang="en-US" sz="3600" dirty="0">
              <a:solidFill>
                <a:schemeClr val="tx1"/>
              </a:solidFill>
            </a:endParaRPr>
          </a:p>
          <a:p>
            <a:r>
              <a:rPr lang="en-US" sz="3600" dirty="0">
                <a:solidFill>
                  <a:schemeClr val="tx1"/>
                </a:solidFill>
              </a:rPr>
              <a:t>Is Azure IoT Suite a good starting point?</a:t>
            </a:r>
          </a:p>
          <a:p>
            <a:endParaRPr lang="en-US" sz="3600" dirty="0">
              <a:solidFill>
                <a:schemeClr val="tx1"/>
              </a:solidFill>
            </a:endParaRPr>
          </a:p>
          <a:p>
            <a:r>
              <a:rPr lang="en-US" sz="3600" dirty="0">
                <a:solidFill>
                  <a:schemeClr val="tx1"/>
                </a:solidFill>
              </a:rPr>
              <a:t>How can we be notified when devices stop transmitting?</a:t>
            </a:r>
          </a:p>
          <a:p>
            <a:endParaRPr lang="en-US" sz="36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objections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11" name="Picture 10" descr="Customer objections">
            <a:extLst>
              <a:ext uri="{FF2B5EF4-FFF2-40B4-BE49-F238E27FC236}">
                <a16:creationId xmlns:a16="http://schemas.microsoft.com/office/drawing/2014/main" id="{43752440-B4BA-488D-BC2F-64A9BAB696FE}"/>
              </a:ext>
            </a:extLst>
          </p:cNvPr>
          <p:cNvPicPr>
            <a:picLocks noChangeAspect="1"/>
          </p:cNvPicPr>
          <p:nvPr/>
        </p:nvPicPr>
        <p:blipFill>
          <a:blip r:embed="rId3"/>
          <a:stretch>
            <a:fillRect/>
          </a:stretch>
        </p:blipFill>
        <p:spPr>
          <a:xfrm>
            <a:off x="9753652" y="791480"/>
            <a:ext cx="2171428" cy="2171428"/>
          </a:xfrm>
          <a:prstGeom prst="rect">
            <a:avLst/>
          </a:prstGeom>
        </p:spPr>
      </p:pic>
      <p:sp>
        <p:nvSpPr>
          <p:cNvPr id="12" name="Oval 11">
            <a:extLst>
              <a:ext uri="{FF2B5EF4-FFF2-40B4-BE49-F238E27FC236}">
                <a16:creationId xmlns:a16="http://schemas.microsoft.com/office/drawing/2014/main" id="{B36F925C-1E8A-4471-AD6F-2BC20ECE0093}"/>
              </a:ext>
            </a:extLst>
          </p:cNvPr>
          <p:cNvSpPr/>
          <p:nvPr/>
        </p:nvSpPr>
        <p:spPr bwMode="auto">
          <a:xfrm>
            <a:off x="9970686" y="2903407"/>
            <a:ext cx="1737360" cy="173736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4" name="Oval 13">
            <a:extLst>
              <a:ext uri="{FF2B5EF4-FFF2-40B4-BE49-F238E27FC236}">
                <a16:creationId xmlns:a16="http://schemas.microsoft.com/office/drawing/2014/main" id="{FF10AFD0-EE5A-48A7-8A88-113CAE632FA7}"/>
              </a:ext>
            </a:extLst>
          </p:cNvPr>
          <p:cNvSpPr/>
          <p:nvPr/>
        </p:nvSpPr>
        <p:spPr bwMode="auto">
          <a:xfrm>
            <a:off x="9970686" y="4830540"/>
            <a:ext cx="1737360" cy="173736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6" name="Picture 15" descr="HDInsight logo">
            <a:extLst>
              <a:ext uri="{FF2B5EF4-FFF2-40B4-BE49-F238E27FC236}">
                <a16:creationId xmlns:a16="http://schemas.microsoft.com/office/drawing/2014/main" id="{EEF98376-4759-4E5B-A4EB-1462FF4C5A77}"/>
              </a:ext>
            </a:extLst>
          </p:cNvPr>
          <p:cNvPicPr>
            <a:picLocks noChangeAspect="1"/>
          </p:cNvPicPr>
          <p:nvPr/>
        </p:nvPicPr>
        <p:blipFill>
          <a:blip r:embed="rId4">
            <a:duotone>
              <a:schemeClr val="bg2">
                <a:shade val="45000"/>
                <a:satMod val="135000"/>
              </a:schemeClr>
              <a:prstClr val="white"/>
            </a:duotone>
            <a:extLst>
              <a:ext uri="{BEBA8EAE-BF5A-486C-A8C5-ECC9F3942E4B}">
                <a14:imgProps xmlns:a14="http://schemas.microsoft.com/office/drawing/2010/main">
                  <a14:imgLayer r:embed="rId5">
                    <a14:imgEffect>
                      <a14:saturation sat="33000"/>
                    </a14:imgEffect>
                  </a14:imgLayer>
                </a14:imgProps>
              </a:ext>
            </a:extLst>
          </a:blip>
          <a:stretch>
            <a:fillRect/>
          </a:stretch>
        </p:blipFill>
        <p:spPr>
          <a:xfrm>
            <a:off x="10082181" y="5377654"/>
            <a:ext cx="1741715" cy="914400"/>
          </a:xfrm>
          <a:prstGeom prst="rect">
            <a:avLst/>
          </a:prstGeom>
          <a:noFill/>
        </p:spPr>
      </p:pic>
      <p:pic>
        <p:nvPicPr>
          <p:cNvPr id="17" name="Picture 16" descr="Spark logo">
            <a:extLst>
              <a:ext uri="{FF2B5EF4-FFF2-40B4-BE49-F238E27FC236}">
                <a16:creationId xmlns:a16="http://schemas.microsoft.com/office/drawing/2014/main" id="{00F44F32-69ED-4B04-BB26-D55849191739}"/>
              </a:ext>
            </a:extLst>
          </p:cNvPr>
          <p:cNvPicPr>
            <a:picLocks noChangeAspect="1"/>
          </p:cNvPicPr>
          <p:nvPr/>
        </p:nvPicPr>
        <p:blipFill>
          <a:blip r:embed="rId6">
            <a:duotone>
              <a:schemeClr val="bg2">
                <a:shade val="45000"/>
                <a:satMod val="135000"/>
              </a:schemeClr>
              <a:prstClr val="white"/>
            </a:duotone>
            <a:extLst>
              <a:ext uri="{BEBA8EAE-BF5A-486C-A8C5-ECC9F3942E4B}">
                <a14:imgProps xmlns:a14="http://schemas.microsoft.com/office/drawing/2010/main">
                  <a14:imgLayer r:embed="rId7">
                    <a14:imgEffect>
                      <a14:saturation sat="33000"/>
                    </a14:imgEffect>
                  </a14:imgLayer>
                </a14:imgProps>
              </a:ext>
            </a:extLst>
          </a:blip>
          <a:stretch>
            <a:fillRect/>
          </a:stretch>
        </p:blipFill>
        <p:spPr>
          <a:xfrm>
            <a:off x="10063215" y="4737574"/>
            <a:ext cx="1097280" cy="1097280"/>
          </a:xfrm>
          <a:prstGeom prst="rect">
            <a:avLst/>
          </a:prstGeom>
          <a:noFill/>
        </p:spPr>
      </p:pic>
      <p:pic>
        <p:nvPicPr>
          <p:cNvPr id="18" name="Graphic 17">
            <a:extLst>
              <a:ext uri="{FF2B5EF4-FFF2-40B4-BE49-F238E27FC236}">
                <a16:creationId xmlns:a16="http://schemas.microsoft.com/office/drawing/2014/main" id="{8DA54A5F-4E76-4287-AE8C-F658BD4A826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245006" y="3201795"/>
            <a:ext cx="1188720" cy="1188720"/>
          </a:xfrm>
          <a:prstGeom prst="rect">
            <a:avLst/>
          </a:prstGeom>
        </p:spPr>
      </p:pic>
    </p:spTree>
    <p:extLst>
      <p:ext uri="{BB962C8B-B14F-4D97-AF65-F5344CB8AC3E}">
        <p14:creationId xmlns:p14="http://schemas.microsoft.com/office/powerpoint/2010/main" val="601339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his is a diagram of a common architecture for this type of scenario, from which you can draw inspiration. You will find this diagram within the Whiteboard Design Session Student Guide.">
            <a:extLst>
              <a:ext uri="{FF2B5EF4-FFF2-40B4-BE49-F238E27FC236}">
                <a16:creationId xmlns:a16="http://schemas.microsoft.com/office/drawing/2014/main" id="{6D600E00-D155-4BEC-BE56-69A6B5EB9BE4}"/>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1481264" y="1187662"/>
            <a:ext cx="9232112" cy="5486146"/>
          </a:xfrm>
          <a:prstGeom prst="rect">
            <a:avLst/>
          </a:prstGeom>
        </p:spPr>
      </p:pic>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Common scenarios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3705119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1012" y="289511"/>
            <a:ext cx="11655840" cy="899665"/>
          </a:xfrm>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2: Design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62057" y="1741246"/>
            <a:ext cx="10652686" cy="2930033"/>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Design a solution and prepare to present the solution to the target customer audience in a 15-minute chalk-talk format. </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60 minutes</a:t>
            </a:r>
          </a:p>
        </p:txBody>
      </p:sp>
      <p:graphicFrame>
        <p:nvGraphicFramePr>
          <p:cNvPr id="4" name="Table 3">
            <a:extLst>
              <a:ext uri="{FF2B5EF4-FFF2-40B4-BE49-F238E27FC236}">
                <a16:creationId xmlns:a16="http://schemas.microsoft.com/office/drawing/2014/main" id="{9FC7A5CD-D651-4072-A920-34F54BCBC3EF}"/>
              </a:ext>
            </a:extLst>
          </p:cNvPr>
          <p:cNvGraphicFramePr>
            <a:graphicFrameLocks noGrp="1"/>
          </p:cNvGraphicFramePr>
          <p:nvPr>
            <p:extLst>
              <p:ext uri="{D42A27DB-BD31-4B8C-83A1-F6EECF244321}">
                <p14:modId xmlns:p14="http://schemas.microsoft.com/office/powerpoint/2010/main" val="4139658425"/>
              </p:ext>
            </p:extLst>
          </p:nvPr>
        </p:nvGraphicFramePr>
        <p:xfrm>
          <a:off x="3095545" y="3791921"/>
          <a:ext cx="8040154" cy="2420452"/>
        </p:xfrm>
        <a:graphic>
          <a:graphicData uri="http://schemas.openxmlformats.org/drawingml/2006/table">
            <a:tbl>
              <a:tblPr firstRow="1" bandRow="1">
                <a:tableStyleId>{69CF1AB2-1976-4502-BF36-3FF5EA218861}</a:tableStyleId>
              </a:tblPr>
              <a:tblGrid>
                <a:gridCol w="1758700">
                  <a:extLst>
                    <a:ext uri="{9D8B030D-6E8A-4147-A177-3AD203B41FA5}">
                      <a16:colId xmlns:a16="http://schemas.microsoft.com/office/drawing/2014/main" val="20000"/>
                    </a:ext>
                  </a:extLst>
                </a:gridCol>
                <a:gridCol w="6281454">
                  <a:extLst>
                    <a:ext uri="{9D8B030D-6E8A-4147-A177-3AD203B41FA5}">
                      <a16:colId xmlns:a16="http://schemas.microsoft.com/office/drawing/2014/main" val="20001"/>
                    </a:ext>
                  </a:extLst>
                </a:gridCol>
              </a:tblGrid>
              <a:tr h="672348">
                <a:tc>
                  <a:txBody>
                    <a:bodyPr/>
                    <a:lstStyle/>
                    <a:p>
                      <a:r>
                        <a:rPr lang="en-US" sz="1300" b="1" i="1" dirty="0">
                          <a:latin typeface="Segoe UI" panose="020B0502040204020203" pitchFamily="34" charset="0"/>
                          <a:cs typeface="Segoe UI" panose="020B0502040204020203" pitchFamily="34" charset="0"/>
                        </a:rPr>
                        <a:t>Business</a:t>
                      </a:r>
                      <a:r>
                        <a:rPr lang="en-US" sz="1300" b="1" i="1" kern="1200" dirty="0">
                          <a:solidFill>
                            <a:schemeClr val="dk1"/>
                          </a:solidFill>
                          <a:latin typeface="Segoe UI" panose="020B0502040204020203" pitchFamily="34" charset="0"/>
                          <a:ea typeface="+mn-ea"/>
                          <a:cs typeface="Segoe UI" panose="020B0502040204020203" pitchFamily="34" charset="0"/>
                        </a:rPr>
                        <a:t> needs</a:t>
                      </a:r>
                    </a:p>
                    <a:p>
                      <a:r>
                        <a:rPr lang="en-US" sz="1300" b="0" i="0" dirty="0">
                          <a:latin typeface="Segoe UI" panose="020B0502040204020203" pitchFamily="34" charset="0"/>
                          <a:cs typeface="Segoe UI" panose="020B0502040204020203" pitchFamily="34" charset="0"/>
                        </a:rPr>
                        <a:t>(10 minutes)</a:t>
                      </a:r>
                      <a:br>
                        <a:rPr lang="en-US" sz="1300" b="0" i="0" dirty="0">
                          <a:latin typeface="Segoe UI" panose="020B0502040204020203" pitchFamily="34" charset="0"/>
                          <a:cs typeface="Segoe UI" panose="020B0502040204020203" pitchFamily="34" charset="0"/>
                        </a:rPr>
                      </a:br>
                      <a:endParaRPr lang="en-US" sz="1300" b="0" i="0" dirty="0">
                        <a:latin typeface="Segoe UI" panose="020B0502040204020203" pitchFamily="34" charset="0"/>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b="0" dirty="0">
                          <a:solidFill>
                            <a:schemeClr val="bg1"/>
                          </a:solidFill>
                          <a:latin typeface="Segoe UI" panose="020B0502040204020203" pitchFamily="34" charset="0"/>
                          <a:cs typeface="Segoe UI" panose="020B0502040204020203" pitchFamily="34" charset="0"/>
                        </a:rPr>
                        <a:t>Respond to questions outlined in your guide and list the answers on a flipchart.</a:t>
                      </a:r>
                    </a:p>
                    <a:p>
                      <a:endParaRPr lang="en-US" sz="1300" b="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0"/>
                  </a:ext>
                </a:extLst>
              </a:tr>
              <a:tr h="672348">
                <a:tc>
                  <a:txBody>
                    <a:bodyPr/>
                    <a:lstStyle/>
                    <a:p>
                      <a:r>
                        <a:rPr lang="en-US" sz="1300" b="1" i="1" dirty="0">
                          <a:latin typeface="Segoe UI" panose="020B0502040204020203" pitchFamily="34" charset="0"/>
                          <a:cs typeface="Segoe UI" panose="020B0502040204020203" pitchFamily="34" charset="0"/>
                        </a:rPr>
                        <a:t>Design</a:t>
                      </a:r>
                    </a:p>
                    <a:p>
                      <a:pPr marL="0" algn="l" defTabSz="932742" rtl="0" eaLnBrk="1" latinLnBrk="0" hangingPunct="1"/>
                      <a:r>
                        <a:rPr lang="en-US" sz="1300" b="0" i="0" kern="1200" dirty="0">
                          <a:solidFill>
                            <a:schemeClr val="dk1"/>
                          </a:solidFill>
                          <a:latin typeface="Segoe UI" panose="020B0502040204020203" pitchFamily="34" charset="0"/>
                          <a:ea typeface="+mn-ea"/>
                          <a:cs typeface="Segoe UI" panose="020B0502040204020203" pitchFamily="34" charset="0"/>
                        </a:rPr>
                        <a:t>(35 minutes)</a:t>
                      </a:r>
                      <a:br>
                        <a:rPr lang="en-US" sz="1300" b="0" i="0" kern="1200" dirty="0">
                          <a:solidFill>
                            <a:schemeClr val="dk1"/>
                          </a:solidFill>
                          <a:latin typeface="Segoe UI" panose="020B0502040204020203" pitchFamily="34" charset="0"/>
                          <a:ea typeface="+mn-ea"/>
                          <a:cs typeface="Segoe UI" panose="020B0502040204020203" pitchFamily="34" charset="0"/>
                        </a:rPr>
                      </a:br>
                      <a:endParaRPr lang="en-US" sz="1300" b="0" i="0" kern="1200" dirty="0">
                        <a:solidFill>
                          <a:schemeClr val="dk1"/>
                        </a:solidFill>
                        <a:latin typeface="Segoe UI" panose="020B0502040204020203" pitchFamily="34" charset="0"/>
                        <a:ea typeface="+mn-ea"/>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kern="1200" baseline="0" dirty="0">
                          <a:solidFill>
                            <a:schemeClr val="bg1"/>
                          </a:solidFill>
                          <a:latin typeface="Segoe UI" panose="020B0502040204020203" pitchFamily="34" charset="0"/>
                          <a:ea typeface="+mn-ea"/>
                          <a:cs typeface="Segoe UI" panose="020B0502040204020203" pitchFamily="34" charset="0"/>
                        </a:rPr>
                        <a:t>Design a solution for as many of the stated requirements as time allows. Show the solution on a flipchart.</a:t>
                      </a:r>
                    </a:p>
                    <a:p>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1"/>
                  </a:ext>
                </a:extLst>
              </a:tr>
              <a:tr h="1075756">
                <a:tc>
                  <a:txBody>
                    <a:bodyPr/>
                    <a:lstStyle/>
                    <a:p>
                      <a:r>
                        <a:rPr lang="en-US" sz="1300" b="1" i="1" dirty="0">
                          <a:latin typeface="Segoe UI" panose="020B0502040204020203" pitchFamily="34" charset="0"/>
                          <a:cs typeface="Segoe UI" panose="020B0502040204020203" pitchFamily="34" charset="0"/>
                        </a:rPr>
                        <a:t>Prepare</a:t>
                      </a:r>
                    </a:p>
                    <a:p>
                      <a:pPr marL="0" marR="0" indent="0" algn="l" defTabSz="932742" rtl="0" eaLnBrk="1" fontAlgn="auto" latinLnBrk="0" hangingPunct="1">
                        <a:lnSpc>
                          <a:spcPct val="100000"/>
                        </a:lnSpc>
                        <a:spcBef>
                          <a:spcPts val="0"/>
                        </a:spcBef>
                        <a:spcAft>
                          <a:spcPts val="0"/>
                        </a:spcAft>
                        <a:buClrTx/>
                        <a:buSzTx/>
                        <a:buFontTx/>
                        <a:buNone/>
                        <a:tabLst/>
                        <a:defRPr/>
                      </a:pPr>
                      <a:r>
                        <a:rPr lang="en-US" sz="1300" b="0" i="0" kern="1200" dirty="0">
                          <a:solidFill>
                            <a:schemeClr val="dk1"/>
                          </a:solidFill>
                          <a:latin typeface="Segoe UI" panose="020B0502040204020203" pitchFamily="34" charset="0"/>
                          <a:ea typeface="+mn-ea"/>
                          <a:cs typeface="Segoe UI" panose="020B0502040204020203" pitchFamily="34" charset="0"/>
                        </a:rPr>
                        <a:t>(15 minutes)</a:t>
                      </a:r>
                    </a:p>
                    <a:p>
                      <a:endParaRPr lang="en-US" sz="1300" b="1" i="1" dirty="0">
                        <a:latin typeface="Segoe UI" panose="020B0502040204020203" pitchFamily="34" charset="0"/>
                        <a:cs typeface="Segoe UI" panose="020B0502040204020203" pitchFamily="34" charset="0"/>
                      </a:endParaRPr>
                    </a:p>
                  </a:txBody>
                  <a:tcPr marL="67235" marR="67235" marT="33617" marB="33617"/>
                </a:tc>
                <a:tc>
                  <a:txBody>
                    <a:bodyPr/>
                    <a:lstStyle/>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any customer needs that are not addressed with the proposed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the benefits of your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Determine how you will respond to the customer’s objections.</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Prepare for a 15-minute presentation to the customer.</a:t>
                      </a:r>
                      <a:br>
                        <a:rPr lang="en-US" sz="1300" dirty="0">
                          <a:latin typeface="Segoe UI" panose="020B0502040204020203" pitchFamily="34" charset="0"/>
                          <a:cs typeface="Segoe UI" panose="020B0502040204020203" pitchFamily="34" charset="0"/>
                        </a:rPr>
                      </a:br>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203314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3: Present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062166"/>
            <a:ext cx="10229103" cy="5838521"/>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Present a solution to the target customer in </a:t>
            </a:r>
            <a:r>
              <a:rPr lang="en-US" sz="2400">
                <a:latin typeface="Segoe UI Semilight" panose="020B0402040204020203" pitchFamily="34" charset="0"/>
                <a:cs typeface="Segoe UI Semilight" panose="020B0402040204020203" pitchFamily="34" charset="0"/>
              </a:rPr>
              <a:t>a 15-minute </a:t>
            </a:r>
            <a:r>
              <a:rPr lang="en-US" sz="2400" dirty="0">
                <a:latin typeface="Segoe UI Semilight" panose="020B0402040204020203" pitchFamily="34" charset="0"/>
                <a:cs typeface="Segoe UI Semilight" panose="020B0402040204020203" pitchFamily="34" charset="0"/>
              </a:rPr>
              <a:t>chalk-talk format </a:t>
            </a:r>
            <a:endParaRPr lang="en-US" sz="3600" dirty="0">
              <a:latin typeface="+mj-lt"/>
            </a:endParaRPr>
          </a:p>
          <a:p>
            <a:pPr>
              <a:lnSpc>
                <a:spcPct val="90000"/>
              </a:lnSpc>
              <a:spcAft>
                <a:spcPts val="600"/>
              </a:spcAft>
            </a:pPr>
            <a:endParaRPr lang="en-US" sz="2400" dirty="0">
              <a:latin typeface="+mj-lt"/>
            </a:endParaRPr>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30 minutes (15 minutes for each team to present and receive feedback) </a:t>
            </a:r>
          </a:p>
          <a:p>
            <a:pPr>
              <a:lnSpc>
                <a:spcPct val="90000"/>
              </a:lnSpc>
              <a:spcAft>
                <a:spcPts val="600"/>
              </a:spcAft>
            </a:pPr>
            <a:endParaRPr lang="en-US" sz="2400" dirty="0">
              <a:latin typeface="+mj-lt"/>
            </a:endParaRPr>
          </a:p>
          <a:p>
            <a:pPr>
              <a:lnSpc>
                <a:spcPct val="90000"/>
              </a:lnSpc>
              <a:spcAft>
                <a:spcPts val="600"/>
              </a:spcAft>
            </a:pPr>
            <a:r>
              <a:rPr lang="en-US" sz="3600" dirty="0">
                <a:latin typeface="+mj-lt"/>
              </a:rPr>
              <a:t>Directions</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Pair with another table</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One table is the Microsoft team and the other table is the customer</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Microsoft team presents their proposed solution to the customer</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customer asks one of the objections from the list of objections in the case study</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Microsoft team responds to the objection</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customer team gives feedback to the Microsoft team</a:t>
            </a:r>
            <a:endParaRPr lang="en-US" sz="2000" strike="sngStrike" dirty="0">
              <a:latin typeface="Segoe UI Semilight" panose="020B0402040204020203" pitchFamily="34" charset="0"/>
              <a:cs typeface="Segoe UI Semilight" panose="020B0402040204020203" pitchFamily="34" charset="0"/>
            </a:endParaRPr>
          </a:p>
          <a:p>
            <a:pPr>
              <a:lnSpc>
                <a:spcPct val="90000"/>
              </a:lnSpc>
              <a:spcAft>
                <a:spcPts val="600"/>
              </a:spcAft>
            </a:pPr>
            <a:endParaRPr lang="en-US" sz="2400"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717261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2_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2.xml><?xml version="1.0" encoding="utf-8"?>
<a:theme xmlns:a="http://schemas.openxmlformats.org/drawingml/2006/main" name="C+E Readiness Template">
  <a:themeElements>
    <a:clrScheme name="Custom 9">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mso-contentType ?>
<SharedContentType xmlns="Microsoft.SharePoint.Taxonomy.ContentTypeSync" SourceId="e385fb40-52d4-4fae-9c5b-3e8ff8a5878e" ContentTypeId="0x0101000E4CB7077FEE4FF7AE86D4A500EEC780030016C849C62B10EB41ACA8C7EEDEF40BB2" PreviousValue="false"/>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SMSG KM Open Document" ma:contentTypeID="0x0101000E4CB7077FEE4FF7AE86D4A500EEC780030016C849C62B10EB41ACA8C7EEDEF40BB20099ECF64382448D48A56095091C66B1A9" ma:contentTypeVersion="12" ma:contentTypeDescription="" ma:contentTypeScope="" ma:versionID="d0b359e130dd8a3885c43c3aeee692f9">
  <xsd:schema xmlns:xsd="http://www.w3.org/2001/XMLSchema" xmlns:xs="http://www.w3.org/2001/XMLSchema" xmlns:p="http://schemas.microsoft.com/office/2006/metadata/properties" xmlns:ns1="http://schemas.microsoft.com/sharepoint/v3" xmlns:ns2="230e9df3-be65-4c73-a93b-d1236ebd677e" xmlns:ns3="230E9DF3-BE65-4C73-A93B-D1236EBD677E" xmlns:ns4="b3bc04a5-d503-43b1-b98c-a8cf663329d9" targetNamespace="http://schemas.microsoft.com/office/2006/metadata/properties" ma:root="true" ma:fieldsID="03dcb4573bca23c32ad2a690d2c8ed49" ns1:_="" ns2:_="" ns3:_="" ns4:_="">
    <xsd:import namespace="http://schemas.microsoft.com/sharepoint/v3"/>
    <xsd:import namespace="230e9df3-be65-4c73-a93b-d1236ebd677e"/>
    <xsd:import namespace="230E9DF3-BE65-4C73-A93B-D1236EBD677E"/>
    <xsd:import namespace="b3bc04a5-d503-43b1-b98c-a8cf663329d9"/>
    <xsd:element name="properties">
      <xsd:complexType>
        <xsd:sequence>
          <xsd:element name="documentManagement">
            <xsd:complexType>
              <xsd:all>
                <xsd:element ref="ns1:RoutingRuleDescription" minOccurs="0"/>
                <xsd:element ref="ns2:DocumentDescription" minOccurs="0"/>
                <xsd:element ref="ns2:Owner" minOccurs="0"/>
                <xsd:element ref="ns3:PublishDate" minOccurs="0"/>
                <xsd:element ref="ns2:Expire_x0020_Review" minOccurs="0"/>
                <xsd:element ref="ns1:PublishingPageContent" minOccurs="0"/>
                <xsd:element ref="ns2:Thumbnail1" minOccurs="0"/>
                <xsd:element ref="ns1:AverageRating" minOccurs="0"/>
                <xsd:element ref="ns1:RatingCount" minOccurs="0"/>
                <xsd:element ref="ns1:PublishingExpirationDate" minOccurs="0"/>
                <xsd:element ref="ns3:ApplyWorkflowRules" minOccurs="0"/>
                <xsd:element ref="ns2:ContentID" minOccurs="0"/>
                <xsd:element ref="ns2:Blog_x0020_Name" minOccurs="0"/>
                <xsd:element ref="ns2:GenericText2" minOccurs="0"/>
                <xsd:element ref="ns2:GenericHTML1" minOccurs="0"/>
                <xsd:element ref="ns2:FolderExtensions" minOccurs="0"/>
                <xsd:element ref="ns2:bf80e81150e248c48aa8cffdf0021a1f" minOccurs="0"/>
                <xsd:element ref="ns2:od9986d31974458fb3007746ec0bce5f" minOccurs="0"/>
                <xsd:element ref="ns2:k21a64daf20d4502b2796a1c6b8ce6c8" minOccurs="0"/>
                <xsd:element ref="ns2:ef109fd36bcf4bcd9dd945731030600b" minOccurs="0"/>
                <xsd:element ref="ns2:hd9637eefc984b85b6097c6374e15725" minOccurs="0"/>
                <xsd:element ref="ns2:ga0c0bf70a6644469c61b3efa7025301" minOccurs="0"/>
                <xsd:element ref="ns2:i1b478372f814787abd313030b81fcb2" minOccurs="0"/>
                <xsd:element ref="ns2:i0d941ee1e744ffea7aeee9924c91cbb" minOccurs="0"/>
                <xsd:element ref="ns2:m6d26e40ac264097a006193f92232ece" minOccurs="0"/>
                <xsd:element ref="ns2:kf34bcdc8fc34e479d3f94c6210e8e27" minOccurs="0"/>
                <xsd:element ref="ns2:mb88723863e1404388ba3733387d48df" minOccurs="0"/>
                <xsd:element ref="ns2:TaxCatchAll" minOccurs="0"/>
                <xsd:element ref="ns2:k20e0dfa74bf4e44818db03027b0ccd8" minOccurs="0"/>
                <xsd:element ref="ns2:l3c3ea61849e4288a8acc49bb5388e8c" minOccurs="0"/>
                <xsd:element ref="ns2:ec5b2ad5c27b45fb8a00a1f27c7ce1ae" minOccurs="0"/>
                <xsd:element ref="ns2:TaxCatchAllLabel" minOccurs="0"/>
                <xsd:element ref="ns2:b60f8d2dbb984f349d80d8196897f4d3" minOccurs="0"/>
                <xsd:element ref="ns2:TaxKeywordTaxHTField" minOccurs="0"/>
                <xsd:element ref="ns2:m6c7b4717b6346e6a075a59dd47eac69" minOccurs="0"/>
                <xsd:element ref="ns2:ConfidentialityTaxHTField0" minOccurs="0"/>
                <xsd:element ref="ns2:b4224c12c78d42ea9b214de0badf8358" minOccurs="0"/>
                <xsd:element ref="ns2:_dlc_DocId" minOccurs="0"/>
                <xsd:element ref="ns2:Coowner" minOccurs="0"/>
                <xsd:element ref="ns1:ReportOwner" minOccurs="0"/>
                <xsd:element ref="ns2:_dlc_DocIdUrl" minOccurs="0"/>
                <xsd:element ref="ns2:_dlc_DocIdPersistId" minOccurs="0"/>
                <xsd:element ref="ns2:eb54ac91059940029a3cc8a4ff5af673" minOccurs="0"/>
                <xsd:element ref="ns4:MediaServiceDateTaken" minOccurs="0"/>
                <xsd:element ref="ns4:MediaServiceAutoTags" minOccurs="0"/>
                <xsd:element ref="ns2:ParentID1"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RoutingRuleDescription" ma:index="2" nillable="true" ma:displayName="Description" ma:description="" ma:hidden="true" ma:internalName="RoutingRuleDescription" ma:readOnly="false">
      <xsd:simpleType>
        <xsd:restriction base="dms:Text">
          <xsd:maxLength value="255"/>
        </xsd:restriction>
      </xsd:simpleType>
    </xsd:element>
    <xsd:element name="PublishingPageContent" ma:index="10" nillable="true" ma:displayName="Page Content" ma:description="Page Content is a site column created by the Publishing feature. It is used on the Article Page Content Type as the content of the page." ma:internalName="PublishingPageContent">
      <xsd:simpleType>
        <xsd:restriction base="dms:Unknown"/>
      </xsd:simpleType>
    </xsd:element>
    <xsd:element name="AverageRating" ma:index="14" nillable="true" ma:displayName="Rating (0-5)" ma:decimals="2" ma:description="Average value of all the ratings that have been submitted" ma:internalName="AverageRating" ma:readOnly="true">
      <xsd:simpleType>
        <xsd:restriction base="dms:Number"/>
      </xsd:simpleType>
    </xsd:element>
    <xsd:element name="RatingCount" ma:index="15" nillable="true" ma:displayName="Number of Ratings" ma:decimals="0" ma:description="Number of ratings submitted" ma:internalName="RatingCount" ma:readOnly="true">
      <xsd:simpleType>
        <xsd:restriction base="dms:Number"/>
      </xsd:simpleType>
    </xsd:element>
    <xsd:element name="PublishingExpirationDate" ma:index="18" nillable="true" ma:displayName="Scheduling End Date" ma:description="Scheduling End Date is a site column created by the Publishing feature. It is used to specify the date and time on which this page will no longer appear to site visitors." ma:internalName="PublishingExpirationDate">
      <xsd:simpleType>
        <xsd:restriction base="dms:Unknown"/>
      </xsd:simpleType>
    </xsd:element>
    <xsd:element name="ReportOwner" ma:index="68" nillable="true" ma:displayName="Owner (People and Groups)" ma:description="Owner of this document" ma:hidden="true" ma:list="UserInfo" ma:SearchPeopleOnly="false" ma:SharePointGroup="0" ma:internalName="ReportOwn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DocumentDescription" ma:index="3" nillable="true" ma:displayName="Document Description" ma:description="Alternate description for documents that can be used for display." ma:internalName="DocumentDescription">
      <xsd:simpleType>
        <xsd:restriction base="dms:Note">
          <xsd:maxLength value="255"/>
        </xsd:restriction>
      </xsd:simpleType>
    </xsd:element>
    <xsd:element name="Owner" ma:index="4" nillable="true" ma:displayName="Owner" ma:list="UserInfo" ma:SharePointGroup="0" ma:internalName="Own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pire_x0020_Review" ma:index="6" nillable="true" ma:displayName="Expiration" ma:format="DateOnly" ma:internalName="Expire_x0020_Review" ma:readOnly="false">
      <xsd:simpleType>
        <xsd:restriction base="dms:DateTime"/>
      </xsd:simpleType>
    </xsd:element>
    <xsd:element name="Thumbnail1" ma:index="11" nillable="true" ma:displayName="Thumbnail" ma:format="Hyperlink" ma:internalName="Thumbnail1"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ContentID" ma:index="20" nillable="true" ma:displayName="ContentID" ma:indexed="true" ma:internalName="ContentID" ma:readOnly="false">
      <xsd:simpleType>
        <xsd:restriction base="dms:Text">
          <xsd:maxLength value="255"/>
        </xsd:restriction>
      </xsd:simpleType>
    </xsd:element>
    <xsd:element name="Blog_x0020_Name" ma:index="21" nillable="true" ma:displayName="Blog Name" ma:description="Title of an Infopedia Blog" ma:internalName="Blog_x0020_Name">
      <xsd:simpleType>
        <xsd:restriction base="dms:Text">
          <xsd:maxLength value="255"/>
        </xsd:restriction>
      </xsd:simpleType>
    </xsd:element>
    <xsd:element name="GenericText2" ma:index="36" nillable="true" ma:displayName="GenericText2" ma:description="Generic field for future features in implementation" ma:indexed="true" ma:internalName="GenericText2">
      <xsd:simpleType>
        <xsd:restriction base="dms:Text">
          <xsd:maxLength value="255"/>
        </xsd:restriction>
      </xsd:simpleType>
    </xsd:element>
    <xsd:element name="GenericHTML1" ma:index="37" nillable="true" ma:displayName="GenericHTML1" ma:description="Generic field for future features in implementation" ma:internalName="GenericHTML1">
      <xsd:simpleType>
        <xsd:restriction base="dms:Unknown"/>
      </xsd:simpleType>
    </xsd:element>
    <xsd:element name="FolderExtensions" ma:index="38" nillable="true" ma:displayName="Folder Extensions" ma:description="On-DocSet sub folder to support inactive documents views." ma:internalName="FolderExtensions">
      <xsd:simpleType>
        <xsd:restriction base="dms:Unknown"/>
      </xsd:simpleType>
    </xsd:element>
    <xsd:element name="bf80e81150e248c48aa8cffdf0021a1f" ma:index="39" nillable="true" ma:taxonomy="true" ma:internalName="bf80e81150e248c48aa8cffdf0021a1f" ma:taxonomyFieldName="Products" ma:displayName="SMSG Products &amp; Technologies" ma:default="" ma:fieldId="{bf80e811-50e2-48c4-8aa8-cffdf0021a1f}" ma:taxonomyMulti="true" ma:sspId="e385fb40-52d4-4fae-9c5b-3e8ff8a5878e" ma:termSetId="a611a704-4666-406e-a571-a6e9bb4a2dcc" ma:anchorId="f7bdd4ba-8e81-43d6-a504-860f505d5c97" ma:open="false" ma:isKeyword="false">
      <xsd:complexType>
        <xsd:sequence>
          <xsd:element ref="pc:Terms" minOccurs="0" maxOccurs="1"/>
        </xsd:sequence>
      </xsd:complexType>
    </xsd:element>
    <xsd:element name="od9986d31974458fb3007746ec0bce5f" ma:index="40" nillable="true" ma:taxonomy="true" ma:internalName="od9986d31974458fb3007746ec0bce5f" ma:taxonomyFieldName="Languages" ma:displayName="SMSG Languages" ma:default="" ma:fieldId="{8d9986d3-1974-458f-b300-7746ec0bce5f}" ma:taxonomyMulti="true" ma:sspId="e385fb40-52d4-4fae-9c5b-3e8ff8a5878e" ma:termSetId="a611a704-4666-406e-a571-a6e9bb4a2dcc" ma:anchorId="c5f267fd-fa38-4ffe-a1d8-2693d87e90bc" ma:open="false" ma:isKeyword="false">
      <xsd:complexType>
        <xsd:sequence>
          <xsd:element ref="pc:Terms" minOccurs="0" maxOccurs="1"/>
        </xsd:sequence>
      </xsd:complexType>
    </xsd:element>
    <xsd:element name="k21a64daf20d4502b2796a1c6b8ce6c8" ma:index="41" nillable="true" ma:taxonomy="true" ma:internalName="k21a64daf20d4502b2796a1c6b8ce6c8" ma:taxonomyFieldName="Industries" ma:displayName="SMSG Industries" ma:default="" ma:fieldId="{421a64da-f20d-4502-b279-6a1c6b8ce6c8}" ma:taxonomyMulti="true" ma:sspId="e385fb40-52d4-4fae-9c5b-3e8ff8a5878e" ma:termSetId="a611a704-4666-406e-a571-a6e9bb4a2dcc" ma:anchorId="322da17f-7441-43de-8ac8-ca7d62aec02b" ma:open="false" ma:isKeyword="false">
      <xsd:complexType>
        <xsd:sequence>
          <xsd:element ref="pc:Terms" minOccurs="0" maxOccurs="1"/>
        </xsd:sequence>
      </xsd:complexType>
    </xsd:element>
    <xsd:element name="ef109fd36bcf4bcd9dd945731030600b" ma:index="43" nillable="true" ma:taxonomy="true" ma:internalName="ef109fd36bcf4bcd9dd945731030600b" ma:taxonomyFieldName="Region" ma:displayName="SMSG Region" ma:default="" ma:fieldId="{ef109fd3-6bcf-4bcd-9dd9-45731030600b}" ma:taxonomyMulti="true" ma:sspId="e385fb40-52d4-4fae-9c5b-3e8ff8a5878e" ma:termSetId="a611a704-4666-406e-a571-a6e9bb4a2dcc" ma:anchorId="c5404caa-7d82-41c6-82c2-0230c1d96864" ma:open="false" ma:isKeyword="false">
      <xsd:complexType>
        <xsd:sequence>
          <xsd:element ref="pc:Terms" minOccurs="0" maxOccurs="1"/>
        </xsd:sequence>
      </xsd:complexType>
    </xsd:element>
    <xsd:element name="hd9637eefc984b85b6097c6374e15725" ma:index="44" nillable="true" ma:taxonomy="true" ma:internalName="hd9637eefc984b85b6097c6374e15725" ma:taxonomyFieldName="ItemType" ma:displayName="SMSG Item Type" ma:default="" ma:fieldId="{1d9637ee-fc98-4b85-b609-7c6374e15725}" ma:taxonomyMulti="true" ma:sspId="e385fb40-52d4-4fae-9c5b-3e8ff8a5878e" ma:termSetId="a611a704-4666-406e-a571-a6e9bb4a2dcc" ma:anchorId="3d59bf14-be35-4b82-81a4-70bbe2a90cc2" ma:open="false" ma:isKeyword="false">
      <xsd:complexType>
        <xsd:sequence>
          <xsd:element ref="pc:Terms" minOccurs="0" maxOccurs="1"/>
        </xsd:sequence>
      </xsd:complexType>
    </xsd:element>
    <xsd:element name="ga0c0bf70a6644469c61b3efa7025301" ma:index="45" nillable="true" ma:taxonomy="true" ma:internalName="ga0c0bf70a6644469c61b3efa7025301" ma:taxonomyFieldName="ExperienceContentType" ma:displayName="Experience Content Type" ma:default="" ma:fieldId="{0a0c0bf7-0a66-4446-9c61-b3efa7025301}" ma:sspId="e385fb40-52d4-4fae-9c5b-3e8ff8a5878e" ma:termSetId="5ebd4bde-7300-4f6f-8671-0d8e806c9260" ma:anchorId="f79c226e-0a27-41a1-99b5-91ff9ea65615" ma:open="false" ma:isKeyword="false">
      <xsd:complexType>
        <xsd:sequence>
          <xsd:element ref="pc:Terms" minOccurs="0" maxOccurs="1"/>
        </xsd:sequence>
      </xsd:complexType>
    </xsd:element>
    <xsd:element name="i1b478372f814787abd313030b81fcb2" ma:index="47" nillable="true" ma:taxonomy="true" ma:internalName="i1b478372f814787abd313030b81fcb2" ma:taxonomyFieldName="ActivitiesAndPrograms" ma:displayName="SMSG Activities &amp; Programs" ma:default="" ma:fieldId="{21b47837-2f81-4787-abd3-13030b81fcb2}" ma:taxonomyMulti="true" ma:sspId="e385fb40-52d4-4fae-9c5b-3e8ff8a5878e" ma:termSetId="d039009f-2da8-468b-bf5e-ff4693a9f72f" ma:anchorId="846d39ff-6475-4006-99df-de42970d666e" ma:open="false" ma:isKeyword="false">
      <xsd:complexType>
        <xsd:sequence>
          <xsd:element ref="pc:Terms" minOccurs="0" maxOccurs="1"/>
        </xsd:sequence>
      </xsd:complexType>
    </xsd:element>
    <xsd:element name="i0d941ee1e744ffea7aeee9924c91cbb" ma:index="49" nillable="true" ma:taxonomy="true" ma:internalName="i0d941ee1e744ffea7aeee9924c91cbb" ma:taxonomyFieldName="BusinessArchitecture" ma:displayName="SMSG Business Architecture" ma:default="" ma:fieldId="{20d941ee-1e74-4ffe-a7ae-ee9924c91cbb}" ma:taxonomyMulti="true" ma:sspId="e385fb40-52d4-4fae-9c5b-3e8ff8a5878e" ma:termSetId="d039009f-2da8-468b-bf5e-ff4693a9f72f" ma:anchorId="1951c1e0-4cc7-414f-a435-7369277bc757" ma:open="false" ma:isKeyword="false">
      <xsd:complexType>
        <xsd:sequence>
          <xsd:element ref="pc:Terms" minOccurs="0" maxOccurs="1"/>
        </xsd:sequence>
      </xsd:complexType>
    </xsd:element>
    <xsd:element name="m6d26e40ac264097a006193f92232ece" ma:index="50" nillable="true" ma:taxonomy="true" ma:internalName="m6d26e40ac264097a006193f92232ece" ma:taxonomyFieldName="TechnicalLevel" ma:displayName="Technical Level" ma:default="" ma:fieldId="{66d26e40-ac26-4097-a006-193f92232ece}" ma:sspId="e385fb40-52d4-4fae-9c5b-3e8ff8a5878e" ma:termSetId="7123edbd-7265-47b9-9049-04e46d245d8e" ma:anchorId="3c636e1e-6390-429f-a144-68438d32bffe" ma:open="false" ma:isKeyword="false">
      <xsd:complexType>
        <xsd:sequence>
          <xsd:element ref="pc:Terms" minOccurs="0" maxOccurs="1"/>
        </xsd:sequence>
      </xsd:complexType>
    </xsd:element>
    <xsd:element name="kf34bcdc8fc34e479d3f94c6210e8e27" ma:index="51" nillable="true" ma:taxonomy="true" ma:internalName="kf34bcdc8fc34e479d3f94c6210e8e27" ma:taxonomyFieldName="Competitors" ma:displayName="SMSG Competition" ma:default="" ma:fieldId="{4f34bcdc-8fc3-4e47-9d3f-94c6210e8e27}" ma:taxonomyMulti="true" ma:sspId="e385fb40-52d4-4fae-9c5b-3e8ff8a5878e" ma:termSetId="a611a704-4666-406e-a571-a6e9bb4a2dcc" ma:anchorId="718f8fd0-b740-48bc-92ad-5700213c04b2" ma:open="false" ma:isKeyword="false">
      <xsd:complexType>
        <xsd:sequence>
          <xsd:element ref="pc:Terms" minOccurs="0" maxOccurs="1"/>
        </xsd:sequence>
      </xsd:complexType>
    </xsd:element>
    <xsd:element name="mb88723863e1404388ba3733387d48df" ma:index="53" nillable="true" ma:taxonomy="true" ma:internalName="mb88723863e1404388ba3733387d48df" ma:taxonomyFieldName="Audiences" ma:displayName="SMSG Customer Audiences" ma:default="" ma:fieldId="{6b887238-63e1-4043-88ba-3733387d48df}" ma:taxonomyMulti="true" ma:sspId="e385fb40-52d4-4fae-9c5b-3e8ff8a5878e" ma:termSetId="a611a704-4666-406e-a571-a6e9bb4a2dcc" ma:anchorId="8a0280e9-c6e8-4e3c-80d6-8db643b96ddd" ma:open="false" ma:isKeyword="false">
      <xsd:complexType>
        <xsd:sequence>
          <xsd:element ref="pc:Terms" minOccurs="0" maxOccurs="1"/>
        </xsd:sequence>
      </xsd:complexType>
    </xsd:element>
    <xsd:element name="TaxCatchAll" ma:index="54" nillable="true" ma:displayName="Taxonomy Catch All Column" ma:description="" ma:hidden="true" ma:list="{8e3d5b1f-74bf-4cd5-90f8-860d03c4e4d4}" ma:internalName="TaxCatchAll" ma:showField="CatchAllData" ma:web="2478d1b8-79bf-461f-b8e8-704d21601f1a">
      <xsd:complexType>
        <xsd:complexContent>
          <xsd:extension base="dms:MultiChoiceLookup">
            <xsd:sequence>
              <xsd:element name="Value" type="dms:Lookup" maxOccurs="unbounded" minOccurs="0" nillable="true"/>
            </xsd:sequence>
          </xsd:extension>
        </xsd:complexContent>
      </xsd:complexType>
    </xsd:element>
    <xsd:element name="k20e0dfa74bf4e44818db03027b0ccd8" ma:index="55" nillable="true" ma:taxonomy="true" ma:internalName="k20e0dfa74bf4e44818db03027b0ccd8" ma:taxonomyFieldName="Segments" ma:displayName="SMSG Customer Segments" ma:default="" ma:fieldId="{420e0dfa-74bf-4e44-818d-b03027b0ccd8}"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element name="l3c3ea61849e4288a8acc49bb5388e8c" ma:index="57" nillable="true" ma:taxonomy="true" ma:internalName="l3c3ea61849e4288a8acc49bb5388e8c" ma:taxonomyFieldName="Groups" ma:displayName="SMSG Groups" ma:default="" ma:fieldId="{53c3ea61-849e-4288-a8ac-c49bb5388e8c}" ma:taxonomyMulti="true" ma:sspId="e385fb40-52d4-4fae-9c5b-3e8ff8a5878e" ma:termSetId="d039009f-2da8-468b-bf5e-ff4693a9f72f" ma:anchorId="ec38e82f-eddf-4553-aa72-f3bd3c1d5855" ma:open="false" ma:isKeyword="false">
      <xsd:complexType>
        <xsd:sequence>
          <xsd:element ref="pc:Terms" minOccurs="0" maxOccurs="1"/>
        </xsd:sequence>
      </xsd:complexType>
    </xsd:element>
    <xsd:element name="ec5b2ad5c27b45fb8a00a1f27c7ce1ae" ma:index="59" nillable="true" ma:taxonomy="true" ma:internalName="ec5b2ad5c27b45fb8a00a1f27c7ce1ae" ma:taxonomyFieldName="Partners" ma:displayName="SMSG Partners" ma:default="" ma:fieldId="{ec5b2ad5-c27b-45fb-8a00-a1f27c7ce1ae}" ma:taxonomyMulti="true" ma:sspId="e385fb40-52d4-4fae-9c5b-3e8ff8a5878e" ma:termSetId="a611a704-4666-406e-a571-a6e9bb4a2dcc" ma:anchorId="dd1a91fa-3198-4561-9b04-bc737b2a8291" ma:open="false" ma:isKeyword="false">
      <xsd:complexType>
        <xsd:sequence>
          <xsd:element ref="pc:Terms" minOccurs="0" maxOccurs="1"/>
        </xsd:sequence>
      </xsd:complexType>
    </xsd:element>
    <xsd:element name="TaxCatchAllLabel" ma:index="60" nillable="true" ma:displayName="Taxonomy Catch All Column1" ma:description="" ma:hidden="true" ma:list="{8e3d5b1f-74bf-4cd5-90f8-860d03c4e4d4}" ma:internalName="TaxCatchAllLabel" ma:readOnly="true" ma:showField="CatchAllDataLabel" ma:web="2478d1b8-79bf-461f-b8e8-704d21601f1a">
      <xsd:complexType>
        <xsd:complexContent>
          <xsd:extension base="dms:MultiChoiceLookup">
            <xsd:sequence>
              <xsd:element name="Value" type="dms:Lookup" maxOccurs="unbounded" minOccurs="0" nillable="true"/>
            </xsd:sequence>
          </xsd:extension>
        </xsd:complexContent>
      </xsd:complexType>
    </xsd:element>
    <xsd:element name="b60f8d2dbb984f349d80d8196897f4d3" ma:index="61" nillable="true" ma:taxonomy="true" ma:internalName="b60f8d2dbb984f349d80d8196897f4d3" ma:taxonomyFieldName="Roles" ma:displayName="SMSG Roles" ma:default="" ma:fieldId="{b60f8d2d-bb98-4f34-9d80-d8196897f4d3}" ma:taxonomyMulti="true" ma:sspId="e385fb40-52d4-4fae-9c5b-3e8ff8a5878e" ma:termSetId="a611a704-4666-406e-a571-a6e9bb4a2dcc" ma:anchorId="c9a07ef0-4236-4915-97ca-1b3392dac369" ma:open="false" ma:isKeyword="false">
      <xsd:complexType>
        <xsd:sequence>
          <xsd:element ref="pc:Terms" minOccurs="0" maxOccurs="1"/>
        </xsd:sequence>
      </xsd:complexType>
    </xsd:element>
    <xsd:element name="TaxKeywordTaxHTField" ma:index="62" nillable="true" ma:taxonomy="true" ma:internalName="TaxKeywordTaxHTField" ma:taxonomyFieldName="TaxKeyword" ma:displayName="Enterprise Keywords" ma:readOnly="false"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element name="m6c7b4717b6346e6a075a59dd47eac69" ma:index="63" nillable="true" ma:taxonomy="true" ma:internalName="m6c7b4717b6346e6a075a59dd47eac69" ma:taxonomyFieldName="Topics" ma:displayName="SMSG Topics" ma:default="" ma:fieldId="{66c7b471-7b63-46e6-a075-a59dd47eac69}" ma:taxonomyMulti="true" ma:sspId="e385fb40-52d4-4fae-9c5b-3e8ff8a5878e" ma:termSetId="d039009f-2da8-468b-bf5e-ff4693a9f72f" ma:anchorId="ddcce936-3357-448e-8326-e6fdfddfb752" ma:open="false" ma:isKeyword="false">
      <xsd:complexType>
        <xsd:sequence>
          <xsd:element ref="pc:Terms" minOccurs="0" maxOccurs="1"/>
        </xsd:sequence>
      </xsd:complexType>
    </xsd:element>
    <xsd:element name="ConfidentialityTaxHTField0" ma:index="64" ma:taxonomy="true" ma:internalName="ConfidentialityTaxHTField0" ma:taxonomyFieldName="Confidentiality" ma:displayName="Maximum Reach" ma:default="5;#internal users|461efa83-0283-486a-a8d5-943328f3693f" ma:fieldId="{840a9f3c-1e14-4c21-9dbf-5637765665db}" ma:sspId="e385fb40-52d4-4fae-9c5b-3e8ff8a5878e" ma:termSetId="e0e820dc-7da0-48b9-8472-209c7e82d1d0" ma:anchorId="00000000-0000-0000-0000-000000000000" ma:open="false" ma:isKeyword="false">
      <xsd:complexType>
        <xsd:sequence>
          <xsd:element ref="pc:Terms" minOccurs="0" maxOccurs="1"/>
        </xsd:sequence>
      </xsd:complexType>
    </xsd:element>
    <xsd:element name="b4224c12c78d42ea9b214de0badf8358" ma:index="65" nillable="true" ma:taxonomy="true" ma:internalName="b4224c12c78d42ea9b214de0badf8358" ma:taxonomyFieldName="EnterpriseDomainTags" ma:displayName="EnterpriseDomainTags" ma:default="" ma:fieldId="{b4224c12-c78d-42ea-9b21-4de0badf8358}" ma:taxonomyMulti="true" ma:sspId="e385fb40-52d4-4fae-9c5b-3e8ff8a5878e" ma:termSetId="d039009f-2da8-468b-bf5e-ff4693a9f72f" ma:anchorId="00000000-0000-0000-0000-000000000000" ma:open="false" ma:isKeyword="false">
      <xsd:complexType>
        <xsd:sequence>
          <xsd:element ref="pc:Terms" minOccurs="0" maxOccurs="1"/>
        </xsd:sequence>
      </xsd:complexType>
    </xsd:element>
    <xsd:element name="_dlc_DocId" ma:index="66" nillable="true" ma:displayName="Document ID Value" ma:description="The value of the document ID assigned to this item." ma:indexed="true" ma:internalName="_dlc_DocId" ma:readOnly="true">
      <xsd:simpleType>
        <xsd:restriction base="dms:Text"/>
      </xsd:simpleType>
    </xsd:element>
    <xsd:element name="Coowner" ma:index="67" nillable="true" ma:displayName="Co-owner" ma:list="UserInfo" ma:SearchPeopleOnly="false" ma:SharePointGroup="0" ma:internalName="Coowner" ma:showField="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_dlc_DocIdUrl" ma:index="6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70" nillable="true" ma:displayName="Persist ID" ma:description="Keep ID on add." ma:hidden="true" ma:internalName="_dlc_DocIdPersistId" ma:readOnly="true">
      <xsd:simpleType>
        <xsd:restriction base="dms:Boolean"/>
      </xsd:simpleType>
    </xsd:element>
    <xsd:element name="eb54ac91059940029a3cc8a4ff5af673" ma:index="71" nillable="true" ma:taxonomy="true" ma:internalName="eb54ac91059940029a3cc8a4ff5af673" ma:taxonomyFieldName="SMSGDomain" ma:displayName="SMSG Domain" ma:default="" ma:fieldId="{eb54ac91-0599-4002-9a3c-c8a4ff5af673}"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element name="ParentID1" ma:index="74" nillable="true" ma:displayName="ParentID" ma:description="Used to maintain the parent-child relationship within Document Set and Documents" ma:indexed="true" ma:internalName="ParentID1">
      <xsd:simpleType>
        <xsd:restriction base="dms:Text">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PublishDate" ma:index="5" nillable="true" ma:displayName="PublishDate" ma:description="Used in Blog Posts, this date is used to specify the Blog Article Date." ma:format="DateOnly" ma:internalName="PublishDate">
      <xsd:simpleType>
        <xsd:restriction base="dms:DateTime"/>
      </xsd:simpleType>
    </xsd:element>
    <xsd:element name="ApplyWorkflowRules" ma:index="19" nillable="true" ma:displayName="ApplyWorkflowRules" ma:default="Yes" ma:description="This columns is used to help to apply the workflow rules on Document Sets / Documents. by Default the Value is Yes" ma:format="Dropdown" ma:internalName="ApplyWorkflowRules" ma:readOnly="false">
      <xsd:simpleType>
        <xsd:restriction base="dms:Choice">
          <xsd:enumeration value="Yes"/>
          <xsd:enumeration value="No"/>
        </xsd:restriction>
      </xsd:simpleType>
    </xsd:element>
  </xsd:schema>
  <xsd:schema xmlns:xsd="http://www.w3.org/2001/XMLSchema" xmlns:xs="http://www.w3.org/2001/XMLSchema" xmlns:dms="http://schemas.microsoft.com/office/2006/documentManagement/types" xmlns:pc="http://schemas.microsoft.com/office/infopath/2007/PartnerControls" targetNamespace="b3bc04a5-d503-43b1-b98c-a8cf663329d9" elementFormDefault="qualified">
    <xsd:import namespace="http://schemas.microsoft.com/office/2006/documentManagement/types"/>
    <xsd:import namespace="http://schemas.microsoft.com/office/infopath/2007/PartnerControls"/>
    <xsd:element name="MediaServiceDateTaken" ma:index="72" nillable="true" ma:displayName="MediaServiceDateTaken" ma:description="" ma:hidden="true" ma:internalName="MediaServiceDateTaken" ma:readOnly="true">
      <xsd:simpleType>
        <xsd:restriction base="dms:Text"/>
      </xsd:simpleType>
    </xsd:element>
    <xsd:element name="MediaServiceAutoTags" ma:index="73" nillable="true" ma:displayName="MediaServiceAutoTags" ma:description="" ma:internalName="MediaServiceAutoTag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52"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p:properties xmlns:p="http://schemas.microsoft.com/office/2006/metadata/properties" xmlns:xsi="http://www.w3.org/2001/XMLSchema-instance" xmlns:pc="http://schemas.microsoft.com/office/infopath/2007/PartnerControls">
  <documentManagement>
    <DocumentDescription xmlns="230e9df3-be65-4c73-a93b-d1236ebd677e" xsi:nil="true"/>
    <od9986d31974458fb3007746ec0bce5f xmlns="230e9df3-be65-4c73-a93b-d1236ebd677e">
      <Terms xmlns="http://schemas.microsoft.com/office/infopath/2007/PartnerControls"/>
    </od9986d31974458fb3007746ec0bce5f>
    <hd9637eefc984b85b6097c6374e15725 xmlns="230e9df3-be65-4c73-a93b-d1236ebd677e">
      <Terms xmlns="http://schemas.microsoft.com/office/infopath/2007/PartnerControls">
        <TermInfo xmlns="http://schemas.microsoft.com/office/infopath/2007/PartnerControls">
          <TermName xmlns="http://schemas.microsoft.com/office/infopath/2007/PartnerControls">case studies</TermName>
          <TermId xmlns="http://schemas.microsoft.com/office/infopath/2007/PartnerControls">558e5a47-34b0-42d3-b7ce-db6684938268</TermId>
        </TermInfo>
      </Terms>
    </hd9637eefc984b85b6097c6374e15725>
    <k20e0dfa74bf4e44818db03027b0ccd8 xmlns="230e9df3-be65-4c73-a93b-d1236ebd677e">
      <Terms xmlns="http://schemas.microsoft.com/office/infopath/2007/PartnerControls"/>
    </k20e0dfa74bf4e44818db03027b0ccd8>
    <Owner xmlns="230e9df3-be65-4c73-a93b-d1236ebd677e">
      <UserInfo>
        <DisplayName>Ali Harper (GP Strategies Corporation)</DisplayName>
        <AccountId>4670</AccountId>
        <AccountType/>
      </UserInfo>
    </Owner>
    <PublishDate xmlns="230E9DF3-BE65-4C73-A93B-D1236EBD677E">2017-08-04T07:00:00+00:00</PublishDate>
    <GenericHTML1 xmlns="230e9df3-be65-4c73-a93b-d1236ebd677e" xsi:nil="true"/>
    <k21a64daf20d4502b2796a1c6b8ce6c8 xmlns="230e9df3-be65-4c73-a93b-d1236ebd677e">
      <Terms xmlns="http://schemas.microsoft.com/office/infopath/2007/PartnerControls"/>
    </k21a64daf20d4502b2796a1c6b8ce6c8>
    <l3c3ea61849e4288a8acc49bb5388e8c xmlns="230e9df3-be65-4c73-a93b-d1236ebd677e">
      <Terms xmlns="http://schemas.microsoft.com/office/infopath/2007/PartnerControls">
        <TermInfo xmlns="http://schemas.microsoft.com/office/infopath/2007/PartnerControls">
          <TermName xmlns="http://schemas.microsoft.com/office/infopath/2007/PartnerControls">Worldwide Readiness</TermName>
          <TermId xmlns="http://schemas.microsoft.com/office/infopath/2007/PartnerControls">c6595b84-b463-470a-bb46-2a47364645be</TermId>
        </TermInfo>
        <TermInfo xmlns="http://schemas.microsoft.com/office/infopath/2007/PartnerControls">
          <TermName xmlns="http://schemas.microsoft.com/office/infopath/2007/PartnerControls">Cloud and Enterprise Marketing Group</TermName>
          <TermId xmlns="http://schemas.microsoft.com/office/infopath/2007/PartnerControls">4f75e184-e5aa-4234-a07f-b032d60df254</TermId>
        </TermInfo>
      </Terms>
    </l3c3ea61849e4288a8acc49bb5388e8c>
    <ConfidentialityTaxHTField0 xmlns="230e9df3-be65-4c73-a93b-d1236ebd677e">
      <Terms xmlns="http://schemas.microsoft.com/office/infopath/2007/PartnerControls">
        <TermInfo xmlns="http://schemas.microsoft.com/office/infopath/2007/PartnerControls">
          <TermName xmlns="http://schemas.microsoft.com/office/infopath/2007/PartnerControls">customer ready</TermName>
          <TermId xmlns="http://schemas.microsoft.com/office/infopath/2007/PartnerControls">8986c41d-21c5-4f8f-8a12-ea4625b46858</TermId>
        </TermInfo>
      </Terms>
    </ConfidentialityTaxHTField0>
    <Blog_x0020_Name xmlns="230e9df3-be65-4c73-a93b-d1236ebd677e" xsi:nil="true"/>
    <FolderExtensions xmlns="230e9df3-be65-4c73-a93b-d1236ebd677e" xsi:nil="true"/>
    <eb54ac91059940029a3cc8a4ff5af673 xmlns="230e9df3-be65-4c73-a93b-d1236ebd677e">
      <Terms xmlns="http://schemas.microsoft.com/office/infopath/2007/PartnerControls">
        <TermInfo xmlns="http://schemas.microsoft.com/office/infopath/2007/PartnerControls">
          <TermName xmlns="http://schemas.microsoft.com/office/infopath/2007/PartnerControls">Cloud and Enterprise</TermName>
          <TermId xmlns="http://schemas.microsoft.com/office/infopath/2007/PartnerControls">adc2fe87-c79a-4ded-a449-3f86b954069d</TermId>
        </TermInfo>
        <TermInfo xmlns="http://schemas.microsoft.com/office/infopath/2007/PartnerControls">
          <TermName xmlns="http://schemas.microsoft.com/office/infopath/2007/PartnerControls">Microsoft Business Solutions</TermName>
          <TermId xmlns="http://schemas.microsoft.com/office/infopath/2007/PartnerControls">659377a4-c7bd-435e-b683-bdae8524bc80</TermId>
        </TermInfo>
      </Terms>
    </eb54ac91059940029a3cc8a4ff5af673>
    <PublishingPageContent xmlns="http://schemas.microsoft.com/sharepoint/v3" xsi:nil="true"/>
    <ContentID xmlns="230e9df3-be65-4c73-a93b-d1236ebd677e" xsi:nil="true"/>
    <Coowner xmlns="230e9df3-be65-4c73-a93b-d1236ebd677e">
      <UserInfo>
        <DisplayName>i:0#.f|membership|v-caicha@microsoft.com</DisplayName>
        <AccountId>637</AccountId>
        <AccountType/>
      </UserInfo>
      <UserInfo>
        <DisplayName>i:0#.f|membership|v-anmarv@microsoft.com</DisplayName>
        <AccountId>45</AccountId>
        <AccountType/>
      </UserInfo>
    </Coowner>
    <ef109fd36bcf4bcd9dd945731030600b xmlns="230e9df3-be65-4c73-a93b-d1236ebd677e">
      <Terms xmlns="http://schemas.microsoft.com/office/infopath/2007/PartnerControls"/>
    </ef109fd36bcf4bcd9dd945731030600b>
    <ApplyWorkflowRules xmlns="230E9DF3-BE65-4C73-A93B-D1236EBD677E">Yes</ApplyWorkflowRules>
    <bf80e81150e248c48aa8cffdf0021a1f xmlns="230e9df3-be65-4c73-a93b-d1236ebd677e">
      <Terms xmlns="http://schemas.microsoft.com/office/infopath/2007/PartnerControls"/>
    </bf80e81150e248c48aa8cffdf0021a1f>
    <ec5b2ad5c27b45fb8a00a1f27c7ce1ae xmlns="230e9df3-be65-4c73-a93b-d1236ebd677e">
      <Terms xmlns="http://schemas.microsoft.com/office/infopath/2007/PartnerControls"/>
    </ec5b2ad5c27b45fb8a00a1f27c7ce1ae>
    <m6d26e40ac264097a006193f92232ece xmlns="230e9df3-be65-4c73-a93b-d1236ebd677e">
      <Terms xmlns="http://schemas.microsoft.com/office/infopath/2007/PartnerControls"/>
    </m6d26e40ac264097a006193f92232ece>
    <b60f8d2dbb984f349d80d8196897f4d3 xmlns="230e9df3-be65-4c73-a93b-d1236ebd677e">
      <Terms xmlns="http://schemas.microsoft.com/office/infopath/2007/PartnerControls"/>
    </b60f8d2dbb984f349d80d8196897f4d3>
    <Thumbnail1 xmlns="230e9df3-be65-4c73-a93b-d1236ebd677e">
      <Url>https://microsoft.sharepoint.com/sites/Infopedia_G01KC/Media/Thumbnails/G01KC-1-25216/Whiteboard%20Design%20Session%20Trainer%20Presentation%20-%20Internet%20of%20Things.png</Url>
      <Description>/sites/Infopedia_G01KC/Media/Thumbnails/G01KC-1-25216/Whiteboard Design Session Trainer Presentation - Internet of Things.png</Description>
    </Thumbnail1>
    <i0d941ee1e744ffea7aeee9924c91cbb xmlns="230e9df3-be65-4c73-a93b-d1236ebd677e">
      <Terms xmlns="http://schemas.microsoft.com/office/infopath/2007/PartnerControls">
        <TermInfo xmlns="http://schemas.microsoft.com/office/infopath/2007/PartnerControls">
          <TermName xmlns="http://schemas.microsoft.com/office/infopath/2007/PartnerControls">Internet of Things solution</TermName>
          <TermId xmlns="http://schemas.microsoft.com/office/infopath/2007/PartnerControls">a75089d6-dfeb-45a7-9eed-5ae6e38e1af4</TermId>
        </TermInfo>
      </Terms>
    </i0d941ee1e744ffea7aeee9924c91cbb>
    <PublishingExpirationDate xmlns="http://schemas.microsoft.com/sharepoint/v3" xsi:nil="true"/>
    <ga0c0bf70a6644469c61b3efa7025301 xmlns="230e9df3-be65-4c73-a93b-d1236ebd677e">
      <Terms xmlns="http://schemas.microsoft.com/office/infopath/2007/PartnerControls"/>
    </ga0c0bf70a6644469c61b3efa7025301>
    <RoutingRuleDescription xmlns="http://schemas.microsoft.com/sharepoint/v3" xsi:nil="true"/>
    <i1b478372f814787abd313030b81fcb2 xmlns="230e9df3-be65-4c73-a93b-d1236ebd677e">
      <Terms xmlns="http://schemas.microsoft.com/office/infopath/2007/PartnerControls">
        <TermInfo xmlns="http://schemas.microsoft.com/office/infopath/2007/PartnerControls">
          <TermName xmlns="http://schemas.microsoft.com/office/infopath/2007/PartnerControls">Internet of Things (FY17)</TermName>
          <TermId xmlns="http://schemas.microsoft.com/office/infopath/2007/PartnerControls">750f2086-d326-443a-a6f5-3f4a433b4419</TermId>
        </TermInfo>
      </Terms>
    </i1b478372f814787abd313030b81fcb2>
    <TaxKeywordTaxHTField xmlns="230e9df3-be65-4c73-a93b-d1236ebd677e">
      <Terms xmlns="http://schemas.microsoft.com/office/infopath/2007/PartnerControls"/>
    </TaxKeywordTaxHTField>
    <ReportOwner xmlns="http://schemas.microsoft.com/sharepoint/v3">
      <UserInfo>
        <DisplayName/>
        <AccountId xsi:nil="true"/>
        <AccountType/>
      </UserInfo>
    </ReportOwner>
    <b4224c12c78d42ea9b214de0badf8358 xmlns="230e9df3-be65-4c73-a93b-d1236ebd677e">
      <Terms xmlns="http://schemas.microsoft.com/office/infopath/2007/PartnerControls"/>
    </b4224c12c78d42ea9b214de0badf8358>
    <TaxCatchAll xmlns="230e9df3-be65-4c73-a93b-d1236ebd677e">
      <Value>14</Value>
      <Value>488</Value>
      <Value>453</Value>
      <Value>44</Value>
      <Value>42</Value>
      <Value>1892</Value>
      <Value>21</Value>
      <Value>222</Value>
      <Value>34</Value>
    </TaxCatchAll>
    <ParentID1 xmlns="230e9df3-be65-4c73-a93b-d1236ebd677e" xsi:nil="true"/>
    <mb88723863e1404388ba3733387d48df xmlns="230e9df3-be65-4c73-a93b-d1236ebd677e">
      <Terms xmlns="http://schemas.microsoft.com/office/infopath/2007/PartnerControls"/>
    </mb88723863e1404388ba3733387d48df>
    <GenericText2 xmlns="230e9df3-be65-4c73-a93b-d1236ebd677e" xsi:nil="true"/>
    <kf34bcdc8fc34e479d3f94c6210e8e27 xmlns="230e9df3-be65-4c73-a93b-d1236ebd677e">
      <Terms xmlns="http://schemas.microsoft.com/office/infopath/2007/PartnerControls"/>
    </kf34bcdc8fc34e479d3f94c6210e8e27>
    <m6c7b4717b6346e6a075a59dd47eac69 xmlns="230e9df3-be65-4c73-a93b-d1236ebd677e">
      <Terms xmlns="http://schemas.microsoft.com/office/infopath/2007/PartnerControls">
        <TermInfo xmlns="http://schemas.microsoft.com/office/infopath/2007/PartnerControls">
          <TermName xmlns="http://schemas.microsoft.com/office/infopath/2007/PartnerControls">readiness</TermName>
          <TermId xmlns="http://schemas.microsoft.com/office/infopath/2007/PartnerControls">0bad9107-5243-4424-8599-de9537dda9af</TermId>
        </TermInfo>
      </Terms>
    </m6c7b4717b6346e6a075a59dd47eac69>
    <_dlc_DocId xmlns="230e9df3-be65-4c73-a93b-d1236ebd677e">G01KC-99682991-25216</_dlc_DocId>
    <_dlc_DocIdUrl xmlns="230e9df3-be65-4c73-a93b-d1236ebd677e">
      <Url>https://microsoft.sharepoint.com/sites/Infopedia_G01KC/_layouts/15/DocIdRedir.aspx?ID=G01KC-99682991-25216</Url>
      <Description>G01KC-99682991-25216</Description>
    </_dlc_DocIdUrl>
    <RatingCount xmlns="http://schemas.microsoft.com/sharepoint/v3" xsi:nil="true"/>
    <AverageRating xmlns="http://schemas.microsoft.com/sharepoint/v3" xsi:nil="true"/>
    <Expire_x0020_Review xmlns="230e9df3-be65-4c73-a93b-d1236ebd677e" xsi:nil="true"/>
  </documentManagement>
</p:properties>
</file>

<file path=customXml/item5.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Version=14.0.0.0, Culture=neutral, PublicKeyToken=71e9bce111e9429c</Assembly>
    <Class>Microsoft.Office.DocumentManagement.Internal.DocIdHandler</Class>
    <Data/>
    <Filter/>
  </Receiver>
</spe:Receivers>
</file>

<file path=customXml/itemProps1.xml><?xml version="1.0" encoding="utf-8"?>
<ds:datastoreItem xmlns:ds="http://schemas.openxmlformats.org/officeDocument/2006/customXml" ds:itemID="{10BEC92A-DC4C-450B-B640-C99071F74CB1}">
  <ds:schemaRefs>
    <ds:schemaRef ds:uri="Microsoft.SharePoint.Taxonomy.ContentTypeSync"/>
  </ds:schemaRefs>
</ds:datastoreItem>
</file>

<file path=customXml/itemProps2.xml><?xml version="1.0" encoding="utf-8"?>
<ds:datastoreItem xmlns:ds="http://schemas.openxmlformats.org/officeDocument/2006/customXml" ds:itemID="{F18501AF-04CF-4482-BAE1-607B49DDC378}">
  <ds:schemaRefs>
    <ds:schemaRef ds:uri="http://schemas.microsoft.com/sharepoint/v3/contenttype/forms"/>
  </ds:schemaRefs>
</ds:datastoreItem>
</file>

<file path=customXml/itemProps3.xml><?xml version="1.0" encoding="utf-8"?>
<ds:datastoreItem xmlns:ds="http://schemas.openxmlformats.org/officeDocument/2006/customXml" ds:itemID="{BBD2B99D-7B53-492D-88CD-F4C29EDE0C1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230e9df3-be65-4c73-a93b-d1236ebd677e"/>
    <ds:schemaRef ds:uri="230E9DF3-BE65-4C73-A93B-D1236EBD677E"/>
    <ds:schemaRef ds:uri="b3bc04a5-d503-43b1-b98c-a8cf663329d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xml><?xml version="1.0" encoding="utf-8"?>
<ds:datastoreItem xmlns:ds="http://schemas.openxmlformats.org/officeDocument/2006/customXml" ds:itemID="{BAF7D529-36AB-45DA-B239-2F912F2D1610}">
  <ds:schemaRefs>
    <ds:schemaRef ds:uri="http://schemas.microsoft.com/office/infopath/2007/PartnerControls"/>
    <ds:schemaRef ds:uri="http://purl.org/dc/elements/1.1/"/>
    <ds:schemaRef ds:uri="http://schemas.microsoft.com/office/2006/documentManagement/types"/>
    <ds:schemaRef ds:uri="http://schemas.openxmlformats.org/package/2006/metadata/core-properties"/>
    <ds:schemaRef ds:uri="230e9df3-be65-4c73-a93b-d1236ebd677e"/>
    <ds:schemaRef ds:uri="http://purl.org/dc/terms/"/>
    <ds:schemaRef ds:uri="b3bc04a5-d503-43b1-b98c-a8cf663329d9"/>
    <ds:schemaRef ds:uri="230E9DF3-BE65-4C73-A93B-D1236EBD677E"/>
    <ds:schemaRef ds:uri="http://purl.org/dc/dcmitype/"/>
    <ds:schemaRef ds:uri="http://schemas.microsoft.com/sharepoint/v3"/>
    <ds:schemaRef ds:uri="http://schemas.microsoft.com/office/2006/metadata/properties"/>
    <ds:schemaRef ds:uri="http://www.w3.org/XML/1998/namespace"/>
  </ds:schemaRefs>
</ds:datastoreItem>
</file>

<file path=customXml/itemProps5.xml><?xml version="1.0" encoding="utf-8"?>
<ds:datastoreItem xmlns:ds="http://schemas.openxmlformats.org/officeDocument/2006/customXml" ds:itemID="{7900E32C-E585-4496-A4D6-3147B8063565}">
  <ds:schemaRefs>
    <ds:schemaRef ds:uri="http://schemas.microsoft.com/sharepoint/events"/>
  </ds:schemaRefs>
</ds:datastoreItem>
</file>

<file path=docProps/app.xml><?xml version="1.0" encoding="utf-8"?>
<Properties xmlns="http://schemas.openxmlformats.org/officeDocument/2006/extended-properties" xmlns:vt="http://schemas.openxmlformats.org/officeDocument/2006/docPropsVTypes">
  <TotalTime>8762</TotalTime>
  <Words>3026</Words>
  <Application>Microsoft Office PowerPoint</Application>
  <PresentationFormat>Widescreen</PresentationFormat>
  <Paragraphs>304</Paragraphs>
  <Slides>20</Slides>
  <Notes>20</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20</vt:i4>
      </vt:variant>
    </vt:vector>
  </HeadingPairs>
  <TitlesOfParts>
    <vt:vector size="29" baseType="lpstr">
      <vt:lpstr>Arial</vt:lpstr>
      <vt:lpstr>Calibri</vt:lpstr>
      <vt:lpstr>Consolas</vt:lpstr>
      <vt:lpstr>Segoe UI</vt:lpstr>
      <vt:lpstr>Segoe UI Light</vt:lpstr>
      <vt:lpstr>Segoe UI Semilight</vt:lpstr>
      <vt:lpstr>Wingdings</vt:lpstr>
      <vt:lpstr>2_Server and Cloud 2013</vt:lpstr>
      <vt:lpstr>C+E Readiness Template</vt:lpstr>
      <vt:lpstr>Internet of Things (IoT)</vt:lpstr>
      <vt:lpstr>Abstract and learning objectives</vt:lpstr>
      <vt:lpstr>Step 1: Review the customer case study</vt:lpstr>
      <vt:lpstr>Customer situation </vt:lpstr>
      <vt:lpstr>Customer needs </vt:lpstr>
      <vt:lpstr>Customer objections </vt:lpstr>
      <vt:lpstr>Common scenarios </vt:lpstr>
      <vt:lpstr>Step 2: Design the solution</vt:lpstr>
      <vt:lpstr>Step 3: Present the solution</vt:lpstr>
      <vt:lpstr>Wrap-up</vt:lpstr>
      <vt:lpstr>Preferred target audience </vt:lpstr>
      <vt:lpstr>Preferred solution </vt:lpstr>
      <vt:lpstr>Preferred solution </vt:lpstr>
      <vt:lpstr>Preferred solution </vt:lpstr>
      <vt:lpstr>Preferred solution </vt:lpstr>
      <vt:lpstr>Preferred solution </vt:lpstr>
      <vt:lpstr>Preferred solution </vt:lpstr>
      <vt:lpstr>Preferred objections handling </vt:lpstr>
      <vt:lpstr>Customer quote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Whiteboard design session trainer presentation - Internet of Things</dc:title>
  <dc:creator>Karen Fishwick (GP Strategies Corporation)</dc:creator>
  <cp:lastModifiedBy>Marty Pittman</cp:lastModifiedBy>
  <cp:revision>273</cp:revision>
  <dcterms:created xsi:type="dcterms:W3CDTF">2016-01-21T23:17:09Z</dcterms:created>
  <dcterms:modified xsi:type="dcterms:W3CDTF">2018-01-25T02:22:22Z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0x0101000E4CB7077FEE4FF7AE86D4A500EEC780030016C849C62B10EB41ACA8C7EEDEF40BB20099ECF64382448D48A56095091C66B1A9</vt:lpwstr>
  </property>
  <property fmtid="{D5CDD505-2E9C-101B-9397-08002B2CF9AE}" pid="3" name="MSIP_Label_f42aa342-8706-4288-bd11-ebb85995028c_Enabled">
    <vt:lpwstr>True</vt:lpwstr>
  </property>
  <property fmtid="{D5CDD505-2E9C-101B-9397-08002B2CF9AE}" pid="4" name="MSIP_Label_f42aa342-8706-4288-bd11-ebb85995028c_SiteId">
    <vt:lpwstr>72f988bf-86f1-41af-91ab-2d7cd011db47</vt:lpwstr>
  </property>
  <property fmtid="{D5CDD505-2E9C-101B-9397-08002B2CF9AE}" pid="5" name="MSIP_Label_f42aa342-8706-4288-bd11-ebb85995028c_Ref">
    <vt:lpwstr>https://api.informationprotection.azure.com/api/72f988bf-86f1-41af-91ab-2d7cd011db47</vt:lpwstr>
  </property>
  <property fmtid="{D5CDD505-2E9C-101B-9397-08002B2CF9AE}" pid="6" name="MSIP_Label_f42aa342-8706-4288-bd11-ebb85995028c_Owner">
    <vt:lpwstr>hopero@microsoft.com</vt:lpwstr>
  </property>
  <property fmtid="{D5CDD505-2E9C-101B-9397-08002B2CF9AE}" pid="7" name="MSIP_Label_f42aa342-8706-4288-bd11-ebb85995028c_SetDate">
    <vt:lpwstr>2017-09-21T13:50:16.8427028-07:00</vt:lpwstr>
  </property>
  <property fmtid="{D5CDD505-2E9C-101B-9397-08002B2CF9AE}" pid="8" name="MSIP_Label_f42aa342-8706-4288-bd11-ebb85995028c_Name">
    <vt:lpwstr>General</vt:lpwstr>
  </property>
  <property fmtid="{D5CDD505-2E9C-101B-9397-08002B2CF9AE}" pid="9" name="MSIP_Label_f42aa342-8706-4288-bd11-ebb85995028c_Application">
    <vt:lpwstr>Microsoft Azure Information Protection</vt:lpwstr>
  </property>
  <property fmtid="{D5CDD505-2E9C-101B-9397-08002B2CF9AE}" pid="10" name="MSIP_Label_f42aa342-8706-4288-bd11-ebb85995028c_Extended_MSFT_Method">
    <vt:lpwstr>Automatic</vt:lpwstr>
  </property>
  <property fmtid="{D5CDD505-2E9C-101B-9397-08002B2CF9AE}" pid="11" name="Sensitivity">
    <vt:lpwstr>General</vt:lpwstr>
  </property>
  <property fmtid="{D5CDD505-2E9C-101B-9397-08002B2CF9AE}" pid="12" name="of67e5d4b76f4a9db8769983fda9cec0">
    <vt:lpwstr/>
  </property>
  <property fmtid="{D5CDD505-2E9C-101B-9397-08002B2CF9AE}" pid="13" name="NewsType">
    <vt:lpwstr/>
  </property>
  <property fmtid="{D5CDD505-2E9C-101B-9397-08002B2CF9AE}" pid="14" name="TaxKeyword">
    <vt:lpwstr/>
  </property>
  <property fmtid="{D5CDD505-2E9C-101B-9397-08002B2CF9AE}" pid="15" name="Update Parent Child Relation(1)0">
    <vt:lpwstr>, </vt:lpwstr>
  </property>
  <property fmtid="{D5CDD505-2E9C-101B-9397-08002B2CF9AE}" pid="16" name="_dlc_policyId">
    <vt:lpwstr/>
  </property>
  <property fmtid="{D5CDD505-2E9C-101B-9397-08002B2CF9AE}" pid="17" name="Region">
    <vt:lpwstr/>
  </property>
  <property fmtid="{D5CDD505-2E9C-101B-9397-08002B2CF9AE}" pid="18" name="Confidentiality">
    <vt:lpwstr>14;#customer ready|8986c41d-21c5-4f8f-8a12-ea4625b46858</vt:lpwstr>
  </property>
  <property fmtid="{D5CDD505-2E9C-101B-9397-08002B2CF9AE}" pid="19" name="ODSWF1">
    <vt:lpwstr>, </vt:lpwstr>
  </property>
  <property fmtid="{D5CDD505-2E9C-101B-9397-08002B2CF9AE}" pid="20" name="ItemType">
    <vt:lpwstr>44;#case studies|558e5a47-34b0-42d3-b7ce-db6684938268</vt:lpwstr>
  </property>
  <property fmtid="{D5CDD505-2E9C-101B-9397-08002B2CF9AE}" pid="21" name="ODSWF(1)0">
    <vt:lpwstr>, </vt:lpwstr>
  </property>
  <property fmtid="{D5CDD505-2E9C-101B-9397-08002B2CF9AE}" pid="22" name="MSProducts">
    <vt:lpwstr/>
  </property>
  <property fmtid="{D5CDD505-2E9C-101B-9397-08002B2CF9AE}" pid="23" name="Industries">
    <vt:lpwstr/>
  </property>
  <property fmtid="{D5CDD505-2E9C-101B-9397-08002B2CF9AE}" pid="24" name="Update Parent Child Relation(1)1">
    <vt:lpwstr>, </vt:lpwstr>
  </property>
  <property fmtid="{D5CDD505-2E9C-101B-9397-08002B2CF9AE}" pid="25" name="Competitors">
    <vt:lpwstr/>
  </property>
  <property fmtid="{D5CDD505-2E9C-101B-9397-08002B2CF9AE}" pid="26" name="SMSGDomain">
    <vt:lpwstr>21;#Cloud and Enterprise|adc2fe87-c79a-4ded-a449-3f86b954069d;#453;#Microsoft Business Solutions|659377a4-c7bd-435e-b683-bdae8524bc80</vt:lpwstr>
  </property>
  <property fmtid="{D5CDD505-2E9C-101B-9397-08002B2CF9AE}" pid="27" name="ExperienceContentType">
    <vt:lpwstr/>
  </property>
  <property fmtid="{D5CDD505-2E9C-101B-9397-08002B2CF9AE}" pid="28" name="BusinessArchitecture">
    <vt:lpwstr>488;#Internet of Things solution|a75089d6-dfeb-45a7-9eed-5ae6e38e1af4</vt:lpwstr>
  </property>
  <property fmtid="{D5CDD505-2E9C-101B-9397-08002B2CF9AE}" pid="29" name="Products">
    <vt:lpwstr/>
  </property>
  <property fmtid="{D5CDD505-2E9C-101B-9397-08002B2CF9AE}" pid="30" name="ODSWF2">
    <vt:lpwstr>, </vt:lpwstr>
  </property>
  <property fmtid="{D5CDD505-2E9C-101B-9397-08002B2CF9AE}" pid="31" name="ODSWF(1)1">
    <vt:lpwstr>, </vt:lpwstr>
  </property>
  <property fmtid="{D5CDD505-2E9C-101B-9397-08002B2CF9AE}" pid="32" name="l6f004f21209409da86a713c0f24627d">
    <vt:lpwstr/>
  </property>
  <property fmtid="{D5CDD505-2E9C-101B-9397-08002B2CF9AE}" pid="33" name="MSProductsTaxHTField0">
    <vt:lpwstr/>
  </property>
  <property fmtid="{D5CDD505-2E9C-101B-9397-08002B2CF9AE}" pid="34" name="e8080b0481964c759b2c36ae49591b31">
    <vt:lpwstr/>
  </property>
  <property fmtid="{D5CDD505-2E9C-101B-9397-08002B2CF9AE}" pid="35" name="_docset_NoMedatataSyncRequired">
    <vt:lpwstr>False</vt:lpwstr>
  </property>
  <property fmtid="{D5CDD505-2E9C-101B-9397-08002B2CF9AE}" pid="36" name="Languages">
    <vt:lpwstr/>
  </property>
  <property fmtid="{D5CDD505-2E9C-101B-9397-08002B2CF9AE}" pid="37" name="TechnicalLevel">
    <vt:lpwstr/>
  </property>
  <property fmtid="{D5CDD505-2E9C-101B-9397-08002B2CF9AE}" pid="38" name="Audiences">
    <vt:lpwstr/>
  </property>
  <property fmtid="{D5CDD505-2E9C-101B-9397-08002B2CF9AE}" pid="39" name="ldac8aee9d1f469e8cd8c3f8d6a615f2">
    <vt:lpwstr/>
  </property>
  <property fmtid="{D5CDD505-2E9C-101B-9397-08002B2CF9AE}" pid="40" name="EmployeeRole">
    <vt:lpwstr/>
  </property>
  <property fmtid="{D5CDD505-2E9C-101B-9397-08002B2CF9AE}" pid="41" name="NewsTopic">
    <vt:lpwstr/>
  </property>
  <property fmtid="{D5CDD505-2E9C-101B-9397-08002B2CF9AE}" pid="42" name="ODSWF2(1)">
    <vt:lpwstr>, </vt:lpwstr>
  </property>
  <property fmtid="{D5CDD505-2E9C-101B-9397-08002B2CF9AE}" pid="43" name="Roles">
    <vt:lpwstr/>
  </property>
  <property fmtid="{D5CDD505-2E9C-101B-9397-08002B2CF9AE}" pid="44" name="ItemRetentionFormula">
    <vt:lpwstr/>
  </property>
  <property fmtid="{D5CDD505-2E9C-101B-9397-08002B2CF9AE}" pid="45" name="NewsSource">
    <vt:lpwstr/>
  </property>
  <property fmtid="{D5CDD505-2E9C-101B-9397-08002B2CF9AE}" pid="46" name="ODSWF2(1)0">
    <vt:lpwstr>, </vt:lpwstr>
  </property>
  <property fmtid="{D5CDD505-2E9C-101B-9397-08002B2CF9AE}" pid="47" name="SMSGTags">
    <vt:lpwstr/>
  </property>
  <property fmtid="{D5CDD505-2E9C-101B-9397-08002B2CF9AE}" pid="48" name="_dlc_DocIdItemGuid">
    <vt:lpwstr>f285aaca-94a1-451c-98d7-cab2923b572a</vt:lpwstr>
  </property>
  <property fmtid="{D5CDD505-2E9C-101B-9397-08002B2CF9AE}" pid="49" name="MSPhysicalGeography">
    <vt:lpwstr/>
  </property>
  <property fmtid="{D5CDD505-2E9C-101B-9397-08002B2CF9AE}" pid="50" name="j3562c58ee414e028925bc902cfc01a1">
    <vt:lpwstr/>
  </property>
  <property fmtid="{D5CDD505-2E9C-101B-9397-08002B2CF9AE}" pid="51" name="EnterpriseDomainTags">
    <vt:lpwstr/>
  </property>
  <property fmtid="{D5CDD505-2E9C-101B-9397-08002B2CF9AE}" pid="52" name="ODSWF(1)">
    <vt:lpwstr>, </vt:lpwstr>
  </property>
  <property fmtid="{D5CDD505-2E9C-101B-9397-08002B2CF9AE}" pid="53" name="la4444b61d19467597d63190b69ac227">
    <vt:lpwstr/>
  </property>
  <property fmtid="{D5CDD505-2E9C-101B-9397-08002B2CF9AE}" pid="54" name="ActivitiesAndPrograms">
    <vt:lpwstr>1892;#Internet of Things (FY17)|750f2086-d326-443a-a6f5-3f4a433b4419</vt:lpwstr>
  </property>
  <property fmtid="{D5CDD505-2E9C-101B-9397-08002B2CF9AE}" pid="55" name="Segments">
    <vt:lpwstr/>
  </property>
  <property fmtid="{D5CDD505-2E9C-101B-9397-08002B2CF9AE}" pid="56" name="Partners">
    <vt:lpwstr/>
  </property>
  <property fmtid="{D5CDD505-2E9C-101B-9397-08002B2CF9AE}" pid="57" name="Topics">
    <vt:lpwstr>222;#readiness|0bad9107-5243-4424-8599-de9537dda9af</vt:lpwstr>
  </property>
  <property fmtid="{D5CDD505-2E9C-101B-9397-08002B2CF9AE}" pid="58" name="Groups">
    <vt:lpwstr>34;#Worldwide Readiness|c6595b84-b463-470a-bb46-2a47364645be;#42;#Cloud and Enterprise Marketing Group|4f75e184-e5aa-4234-a07f-b032d60df254</vt:lpwstr>
  </property>
</Properties>
</file>